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0" r:id="rId1"/>
  </p:sldMasterIdLst>
  <p:notesMasterIdLst>
    <p:notesMasterId r:id="rId42"/>
  </p:notesMasterIdLst>
  <p:sldIdLst>
    <p:sldId id="256" r:id="rId2"/>
    <p:sldId id="299" r:id="rId3"/>
    <p:sldId id="300" r:id="rId4"/>
    <p:sldId id="301" r:id="rId5"/>
    <p:sldId id="257" r:id="rId6"/>
    <p:sldId id="302" r:id="rId7"/>
    <p:sldId id="259" r:id="rId8"/>
    <p:sldId id="260" r:id="rId9"/>
    <p:sldId id="303" r:id="rId10"/>
    <p:sldId id="258" r:id="rId11"/>
    <p:sldId id="309" r:id="rId12"/>
    <p:sldId id="311" r:id="rId13"/>
    <p:sldId id="312" r:id="rId14"/>
    <p:sldId id="310" r:id="rId15"/>
    <p:sldId id="304" r:id="rId16"/>
    <p:sldId id="305" r:id="rId17"/>
    <p:sldId id="306" r:id="rId18"/>
    <p:sldId id="307" r:id="rId19"/>
    <p:sldId id="308" r:id="rId20"/>
    <p:sldId id="313" r:id="rId21"/>
    <p:sldId id="325" r:id="rId22"/>
    <p:sldId id="283" r:id="rId23"/>
    <p:sldId id="286" r:id="rId24"/>
    <p:sldId id="287" r:id="rId25"/>
    <p:sldId id="318" r:id="rId26"/>
    <p:sldId id="321" r:id="rId27"/>
    <p:sldId id="317" r:id="rId28"/>
    <p:sldId id="289" r:id="rId29"/>
    <p:sldId id="290" r:id="rId30"/>
    <p:sldId id="291" r:id="rId31"/>
    <p:sldId id="292" r:id="rId32"/>
    <p:sldId id="293" r:id="rId33"/>
    <p:sldId id="294" r:id="rId34"/>
    <p:sldId id="295" r:id="rId35"/>
    <p:sldId id="296" r:id="rId36"/>
    <p:sldId id="297" r:id="rId37"/>
    <p:sldId id="323" r:id="rId38"/>
    <p:sldId id="326" r:id="rId39"/>
    <p:sldId id="324" r:id="rId40"/>
    <p:sldId id="327" r:id="rId4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333" autoAdjust="0"/>
  </p:normalViewPr>
  <p:slideViewPr>
    <p:cSldViewPr>
      <p:cViewPr>
        <p:scale>
          <a:sx n="78" d="100"/>
          <a:sy n="78" d="100"/>
        </p:scale>
        <p:origin x="-1146" y="3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51A2A2-086E-4740-A5D0-FD4688DAEE2D}" type="datetimeFigureOut">
              <a:rPr lang="es-ES" smtClean="0"/>
              <a:pPr/>
              <a:t>01/12/2012</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3E4AAF-72F9-4FEA-B3A0-2E05B461EEE4}" type="slidenum">
              <a:rPr lang="es-ES" smtClean="0"/>
              <a:pPr/>
              <a:t>‹Nº›</a:t>
            </a:fld>
            <a:endParaRPr lang="es-ES"/>
          </a:p>
        </p:txBody>
      </p:sp>
    </p:spTree>
    <p:extLst>
      <p:ext uri="{BB962C8B-B14F-4D97-AF65-F5344CB8AC3E}">
        <p14:creationId xmlns:p14="http://schemas.microsoft.com/office/powerpoint/2010/main" val="2625503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2C3E4AAF-72F9-4FEA-B3A0-2E05B461EEE4}" type="slidenum">
              <a:rPr lang="es-ES" smtClean="0"/>
              <a:pPr/>
              <a:t>8</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0BB3C50F-14FD-4CDA-BB26-381058E55A23}" type="datetimeFigureOut">
              <a:rPr lang="es-ES" smtClean="0"/>
              <a:pPr/>
              <a:t>01/12/2012</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E25686D8-C999-4C2A-8EEC-8214CA0549B1}"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BB3C50F-14FD-4CDA-BB26-381058E55A23}" type="datetimeFigureOut">
              <a:rPr lang="es-ES" smtClean="0"/>
              <a:pPr/>
              <a:t>01/12/2012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25686D8-C999-4C2A-8EEC-8214CA0549B1}"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BB3C50F-14FD-4CDA-BB26-381058E55A23}" type="datetimeFigureOut">
              <a:rPr lang="es-ES" smtClean="0"/>
              <a:pPr/>
              <a:t>01/12/2012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25686D8-C999-4C2A-8EEC-8214CA0549B1}"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BB3C50F-14FD-4CDA-BB26-381058E55A23}" type="datetimeFigureOut">
              <a:rPr lang="es-ES" smtClean="0"/>
              <a:pPr/>
              <a:t>01/12/2012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25686D8-C999-4C2A-8EEC-8214CA0549B1}"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0BB3C50F-14FD-4CDA-BB26-381058E55A23}" type="datetimeFigureOut">
              <a:rPr lang="es-ES" smtClean="0"/>
              <a:pPr/>
              <a:t>01/12/2012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25686D8-C999-4C2A-8EEC-8214CA0549B1}"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BB3C50F-14FD-4CDA-BB26-381058E55A23}" type="datetimeFigureOut">
              <a:rPr lang="es-ES" smtClean="0"/>
              <a:pPr/>
              <a:t>01/12/2012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25686D8-C999-4C2A-8EEC-8214CA0549B1}"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0BB3C50F-14FD-4CDA-BB26-381058E55A23}" type="datetimeFigureOut">
              <a:rPr lang="es-ES" smtClean="0"/>
              <a:pPr/>
              <a:t>01/12/2012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25686D8-C999-4C2A-8EEC-8214CA0549B1}"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0BB3C50F-14FD-4CDA-BB26-381058E55A23}" type="datetimeFigureOut">
              <a:rPr lang="es-ES" smtClean="0"/>
              <a:pPr/>
              <a:t>01/12/2012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25686D8-C999-4C2A-8EEC-8214CA0549B1}"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BB3C50F-14FD-4CDA-BB26-381058E55A23}" type="datetimeFigureOut">
              <a:rPr lang="es-ES" smtClean="0"/>
              <a:pPr/>
              <a:t>01/12/2012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25686D8-C999-4C2A-8EEC-8214CA0549B1}"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BB3C50F-14FD-4CDA-BB26-381058E55A23}" type="datetimeFigureOut">
              <a:rPr lang="es-ES" smtClean="0"/>
              <a:pPr/>
              <a:t>01/12/2012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25686D8-C999-4C2A-8EEC-8214CA0549B1}"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0BB3C50F-14FD-4CDA-BB26-381058E55A23}" type="datetimeFigureOut">
              <a:rPr lang="es-ES" smtClean="0"/>
              <a:pPr/>
              <a:t>01/12/2012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E25686D8-C999-4C2A-8EEC-8214CA0549B1}" type="slidenum">
              <a:rPr lang="es-ES" smtClean="0"/>
              <a:pPr/>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BB3C50F-14FD-4CDA-BB26-381058E55A23}" type="datetimeFigureOut">
              <a:rPr lang="es-ES" smtClean="0"/>
              <a:pPr/>
              <a:t>01/12/2012</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25686D8-C999-4C2A-8EEC-8214CA0549B1}" type="slidenum">
              <a:rPr lang="es-ES" smtClean="0"/>
              <a:pPr/>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201" r:id="rId1"/>
    <p:sldLayoutId id="2147484202" r:id="rId2"/>
    <p:sldLayoutId id="2147484203" r:id="rId3"/>
    <p:sldLayoutId id="2147484204" r:id="rId4"/>
    <p:sldLayoutId id="2147484205" r:id="rId5"/>
    <p:sldLayoutId id="2147484206" r:id="rId6"/>
    <p:sldLayoutId id="2147484207" r:id="rId7"/>
    <p:sldLayoutId id="2147484208" r:id="rId8"/>
    <p:sldLayoutId id="2147484209" r:id="rId9"/>
    <p:sldLayoutId id="2147484210" r:id="rId10"/>
    <p:sldLayoutId id="214748421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Título"/>
          <p:cNvSpPr>
            <a:spLocks noGrp="1"/>
          </p:cNvSpPr>
          <p:nvPr>
            <p:ph type="ctrTitle"/>
          </p:nvPr>
        </p:nvSpPr>
        <p:spPr/>
        <p:txBody>
          <a:bodyPr>
            <a:noAutofit/>
          </a:bodyPr>
          <a:lstStyle/>
          <a:p>
            <a:r>
              <a:rPr lang="es-ES" sz="2000" dirty="0" smtClean="0"/>
              <a:t/>
            </a:r>
            <a:br>
              <a:rPr lang="es-ES" sz="2000" dirty="0" smtClean="0"/>
            </a:br>
            <a:r>
              <a:rPr lang="es-ES" sz="2000" i="1" dirty="0" smtClean="0">
                <a:latin typeface="Comic Sans MS" pitchFamily="66" charset="0"/>
              </a:rPr>
              <a:t/>
            </a:r>
            <a:br>
              <a:rPr lang="es-ES" sz="2000" i="1" dirty="0" smtClean="0">
                <a:latin typeface="Comic Sans MS" pitchFamily="66" charset="0"/>
              </a:rPr>
            </a:br>
            <a:endParaRPr lang="es-ES" sz="2000" i="1" dirty="0">
              <a:latin typeface="Comic Sans MS" pitchFamily="66" charset="0"/>
            </a:endParaRPr>
          </a:p>
        </p:txBody>
      </p:sp>
      <p:sp>
        <p:nvSpPr>
          <p:cNvPr id="18" name="17 Subtítulo"/>
          <p:cNvSpPr>
            <a:spLocks noGrp="1"/>
          </p:cNvSpPr>
          <p:nvPr>
            <p:ph type="subTitle" idx="1"/>
          </p:nvPr>
        </p:nvSpPr>
        <p:spPr>
          <a:xfrm>
            <a:off x="428596" y="4143380"/>
            <a:ext cx="8072494" cy="2071702"/>
          </a:xfrm>
        </p:spPr>
        <p:txBody>
          <a:bodyPr>
            <a:noAutofit/>
          </a:bodyPr>
          <a:lstStyle/>
          <a:p>
            <a:pPr algn="just"/>
            <a:r>
              <a:rPr lang="es-ES" sz="2000" dirty="0" smtClean="0">
                <a:latin typeface="Comic Sans MS" pitchFamily="66" charset="0"/>
              </a:rPr>
              <a:t>“</a:t>
            </a:r>
            <a:r>
              <a:rPr lang="es-ES" sz="2000" b="1" i="1" dirty="0" smtClean="0">
                <a:latin typeface="Comic Sans MS" pitchFamily="66" charset="0"/>
              </a:rPr>
              <a:t>Modalidades de aprendizaje en alumnos de las Carreras Humanísticas y de las Carreras Fácticas en una muestra de ingresantes a la Universidad. Diferencias y Similitudes.”   </a:t>
            </a:r>
          </a:p>
          <a:p>
            <a:pPr algn="just"/>
            <a:endParaRPr lang="es-ES" sz="2000" i="1" dirty="0" smtClean="0">
              <a:latin typeface="Comic Sans MS" pitchFamily="66" charset="0"/>
            </a:endParaRPr>
          </a:p>
          <a:p>
            <a:pPr algn="ctr"/>
            <a:r>
              <a:rPr lang="es-ES" sz="1900" dirty="0" smtClean="0">
                <a:latin typeface="Comic Sans MS" pitchFamily="66" charset="0"/>
              </a:rPr>
              <a:t>      </a:t>
            </a:r>
            <a:r>
              <a:rPr lang="es-ES" sz="1900" b="1" dirty="0" smtClean="0">
                <a:latin typeface="Comic Sans MS" pitchFamily="66" charset="0"/>
              </a:rPr>
              <a:t>Farías Plaza, Mariela. Mat:6535/04</a:t>
            </a:r>
          </a:p>
          <a:p>
            <a:pPr algn="ctr"/>
            <a:r>
              <a:rPr lang="es-ES" sz="1900" b="1" dirty="0" smtClean="0">
                <a:latin typeface="Comic Sans MS" pitchFamily="66" charset="0"/>
              </a:rPr>
              <a:t>         Puca, Leonardo . Mat: 6761/04                                                      </a:t>
            </a:r>
          </a:p>
          <a:p>
            <a:pPr algn="just"/>
            <a:endParaRPr lang="es-ES" sz="2000" i="1" dirty="0" smtClean="0">
              <a:latin typeface="Comic Sans MS" pitchFamily="66" charset="0"/>
            </a:endParaRPr>
          </a:p>
          <a:p>
            <a:pPr algn="ctr"/>
            <a:r>
              <a:rPr lang="es-ES" sz="2000" dirty="0" smtClean="0">
                <a:latin typeface="Comic Sans MS" pitchFamily="66" charset="0"/>
              </a:rPr>
              <a:t>   </a:t>
            </a:r>
            <a:endParaRPr lang="es-ES" sz="1200" dirty="0">
              <a:latin typeface="Comic Sans MS" pitchFamily="66" charset="0"/>
            </a:endParaRPr>
          </a:p>
        </p:txBody>
      </p:sp>
      <p:pic>
        <p:nvPicPr>
          <p:cNvPr id="20" name="19 Marcador de posición de imagen" descr="imagen cerebro 2.jpg"/>
          <p:cNvPicPr>
            <a:picLocks noGrp="1" noChangeAspect="1"/>
          </p:cNvPicPr>
          <p:nvPr>
            <p:ph type="pic" idx="4294967295"/>
          </p:nvPr>
        </p:nvPicPr>
        <p:blipFill>
          <a:blip r:embed="rId2"/>
          <a:srcRect l="2807" r="2807"/>
          <a:stretch>
            <a:fillRect/>
          </a:stretch>
        </p:blipFill>
        <p:spPr>
          <a:xfrm>
            <a:off x="4114800" y="285750"/>
            <a:ext cx="5029200" cy="3657600"/>
          </a:xfrm>
        </p:spPr>
      </p:pic>
      <p:sp>
        <p:nvSpPr>
          <p:cNvPr id="17" name="16 Rectángulo"/>
          <p:cNvSpPr/>
          <p:nvPr/>
        </p:nvSpPr>
        <p:spPr>
          <a:xfrm>
            <a:off x="3929058" y="3000371"/>
            <a:ext cx="2928942" cy="369332"/>
          </a:xfrm>
          <a:prstGeom prst="rect">
            <a:avLst/>
          </a:prstGeom>
        </p:spPr>
        <p:txBody>
          <a:bodyPr wrap="square">
            <a:spAutoFit/>
          </a:bodyPr>
          <a:lstStyle/>
          <a:p>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571472" y="1071546"/>
            <a:ext cx="8001056" cy="928694"/>
          </a:xfrm>
        </p:spPr>
        <p:txBody>
          <a:bodyPr>
            <a:noAutofit/>
          </a:bodyPr>
          <a:lstStyle/>
          <a:p>
            <a:pPr algn="just"/>
            <a:r>
              <a:rPr lang="es-ES" sz="2000" dirty="0" smtClean="0">
                <a:solidFill>
                  <a:schemeClr val="tx1"/>
                </a:solidFill>
                <a:latin typeface="Comic Sans MS" pitchFamily="66" charset="0"/>
              </a:rPr>
              <a:t>Las personas perciben y adquieren los conocimientos de manera distinta, tienen preferencias hacia determinadas estrategias cognitivas que son las que finalmente les ayudarán a dar significado a la nueva información.</a:t>
            </a:r>
            <a:endParaRPr lang="es-ES" sz="2000" dirty="0">
              <a:solidFill>
                <a:schemeClr val="tx1"/>
              </a:solidFill>
              <a:latin typeface="Comic Sans MS" pitchFamily="66" charset="0"/>
            </a:endParaRPr>
          </a:p>
        </p:txBody>
      </p:sp>
      <p:sp>
        <p:nvSpPr>
          <p:cNvPr id="6" name="5 Marcador de contenido"/>
          <p:cNvSpPr>
            <a:spLocks noGrp="1"/>
          </p:cNvSpPr>
          <p:nvPr>
            <p:ph idx="1"/>
          </p:nvPr>
        </p:nvSpPr>
        <p:spPr>
          <a:xfrm>
            <a:off x="428596" y="2143116"/>
            <a:ext cx="8258204" cy="4181484"/>
          </a:xfrm>
        </p:spPr>
        <p:txBody>
          <a:bodyPr>
            <a:noAutofit/>
          </a:bodyPr>
          <a:lstStyle/>
          <a:p>
            <a:pPr algn="just"/>
            <a:r>
              <a:rPr lang="es-ES" sz="2000" dirty="0" smtClean="0">
                <a:latin typeface="Comic Sans MS" pitchFamily="66" charset="0"/>
              </a:rPr>
              <a:t>El aprendizaje se define como un ciclo que comienza con la experiencia, continúa con la reflexión y más tarde conduce a la acción, que en sí misma llega a ser una experiencia concreta para la reflexión. </a:t>
            </a:r>
          </a:p>
          <a:p>
            <a:pPr algn="just"/>
            <a:r>
              <a:rPr lang="es-ES" sz="2000" dirty="0" smtClean="0">
                <a:latin typeface="Comic Sans MS" pitchFamily="66" charset="0"/>
              </a:rPr>
              <a:t>Para Kolb, el aprendizaje comienza cuando una persona se enfrenta con una particular acción y comprueba el efecto de la acción en esa situación. En esta perspectiva es mas eficaz si recorre cuatro fases del ciclo:</a:t>
            </a:r>
          </a:p>
          <a:p>
            <a:pPr marL="342900" indent="-342900" algn="just">
              <a:buFont typeface="+mj-lt"/>
              <a:buAutoNum type="arabicPeriod"/>
            </a:pPr>
            <a:r>
              <a:rPr lang="es-ES" sz="2000" dirty="0" smtClean="0">
                <a:latin typeface="Comic Sans MS" pitchFamily="66" charset="0"/>
              </a:rPr>
              <a:t> Experiencia Concreta (sentir, tocar, ver, oír)</a:t>
            </a:r>
          </a:p>
          <a:p>
            <a:pPr marL="342900" indent="-342900" algn="just">
              <a:buFont typeface="+mj-lt"/>
              <a:buAutoNum type="arabicPeriod"/>
            </a:pPr>
            <a:r>
              <a:rPr lang="es-ES" sz="2000" dirty="0" smtClean="0">
                <a:latin typeface="Comic Sans MS" pitchFamily="66" charset="0"/>
              </a:rPr>
              <a:t>Observación Reflexiva (pensando sobre ello)</a:t>
            </a:r>
          </a:p>
          <a:p>
            <a:pPr marL="342900" indent="-342900" algn="just">
              <a:buFont typeface="+mj-lt"/>
              <a:buAutoNum type="arabicPeriod"/>
            </a:pPr>
            <a:r>
              <a:rPr lang="es-ES" sz="2000" dirty="0" smtClean="0">
                <a:latin typeface="Comic Sans MS" pitchFamily="66" charset="0"/>
              </a:rPr>
              <a:t>Conceptualización Abstracta (utilizando una representación conceptual, visual o simbólica)</a:t>
            </a:r>
          </a:p>
          <a:p>
            <a:pPr marL="342900" indent="-342900" algn="just">
              <a:buFont typeface="+mj-lt"/>
              <a:buAutoNum type="arabicPeriod"/>
            </a:pPr>
            <a:r>
              <a:rPr lang="es-ES" sz="2000" dirty="0" smtClean="0">
                <a:latin typeface="Comic Sans MS" pitchFamily="66" charset="0"/>
              </a:rPr>
              <a:t>Experimentación Activa ( haciendo algo con la información) </a:t>
            </a:r>
            <a:endParaRPr lang="es-ES" sz="2000" dirty="0">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1714488"/>
            <a:ext cx="8258204" cy="1500198"/>
          </a:xfrm>
        </p:spPr>
        <p:txBody>
          <a:bodyPr>
            <a:normAutofit/>
          </a:bodyPr>
          <a:lstStyle/>
          <a:p>
            <a:pPr algn="just"/>
            <a:r>
              <a:rPr lang="es-ES" sz="2000" dirty="0" smtClean="0">
                <a:solidFill>
                  <a:schemeClr val="tx1"/>
                </a:solidFill>
                <a:latin typeface="Comic Sans MS" pitchFamily="66" charset="0"/>
              </a:rPr>
              <a:t>Cada fase implica un modo diferente de “</a:t>
            </a:r>
            <a:r>
              <a:rPr lang="es-ES" sz="2000" dirty="0" err="1" smtClean="0">
                <a:solidFill>
                  <a:schemeClr val="tx1"/>
                </a:solidFill>
                <a:latin typeface="Comic Sans MS" pitchFamily="66" charset="0"/>
              </a:rPr>
              <a:t>experienciar</a:t>
            </a:r>
            <a:r>
              <a:rPr lang="es-ES" sz="2000" dirty="0" smtClean="0">
                <a:solidFill>
                  <a:schemeClr val="tx1"/>
                </a:solidFill>
                <a:latin typeface="Comic Sans MS" pitchFamily="66" charset="0"/>
              </a:rPr>
              <a:t>” la realidad y define las preferencias de aprendizaje y el perfil tipo de los sujetos que tienden a utilizar o aprender de ese modo:</a:t>
            </a:r>
            <a:br>
              <a:rPr lang="es-ES" sz="2000" dirty="0" smtClean="0">
                <a:solidFill>
                  <a:schemeClr val="tx1"/>
                </a:solidFill>
                <a:latin typeface="Comic Sans MS" pitchFamily="66" charset="0"/>
              </a:rPr>
            </a:br>
            <a:endParaRPr lang="es-ES" sz="2000" dirty="0">
              <a:solidFill>
                <a:schemeClr val="tx1"/>
              </a:solidFill>
              <a:latin typeface="Comic Sans MS" pitchFamily="66" charset="0"/>
            </a:endParaRPr>
          </a:p>
        </p:txBody>
      </p:sp>
      <p:sp>
        <p:nvSpPr>
          <p:cNvPr id="3" name="2 Marcador de contenido"/>
          <p:cNvSpPr>
            <a:spLocks noGrp="1"/>
          </p:cNvSpPr>
          <p:nvPr>
            <p:ph idx="1"/>
          </p:nvPr>
        </p:nvSpPr>
        <p:spPr>
          <a:xfrm>
            <a:off x="714348" y="3357562"/>
            <a:ext cx="7786742" cy="2500330"/>
          </a:xfrm>
        </p:spPr>
        <p:txBody>
          <a:bodyPr>
            <a:normAutofit fontScale="92500" lnSpcReduction="10000"/>
          </a:bodyPr>
          <a:lstStyle/>
          <a:p>
            <a:pPr>
              <a:buNone/>
            </a:pPr>
            <a:r>
              <a:rPr lang="es-ES" sz="2200" dirty="0" smtClean="0">
                <a:latin typeface="Comic Sans MS" pitchFamily="66" charset="0"/>
              </a:rPr>
              <a:t>El </a:t>
            </a:r>
            <a:r>
              <a:rPr lang="es-ES" sz="2200" dirty="0" smtClean="0">
                <a:latin typeface="Comic Sans MS" pitchFamily="66" charset="0"/>
              </a:rPr>
              <a:t>modo concreto</a:t>
            </a:r>
            <a:r>
              <a:rPr lang="es-ES" sz="2200" dirty="0" smtClean="0">
                <a:latin typeface="Comic Sans MS" pitchFamily="66" charset="0"/>
              </a:rPr>
              <a:t>:</a:t>
            </a:r>
          </a:p>
          <a:p>
            <a:pPr>
              <a:buNone/>
            </a:pPr>
            <a:endParaRPr lang="es-ES" sz="2200" dirty="0" smtClean="0">
              <a:latin typeface="Comic Sans MS" pitchFamily="66" charset="0"/>
            </a:endParaRPr>
          </a:p>
          <a:p>
            <a:pPr algn="just"/>
            <a:r>
              <a:rPr lang="es-ES" sz="2200" dirty="0" smtClean="0">
                <a:latin typeface="Comic Sans MS" pitchFamily="66" charset="0"/>
              </a:rPr>
              <a:t>con el que se inicia el ciclo, supone la implicación del sujeto en alguna actividad dinámica, es decir, en experiencias específicas que requieren el uso de los sentidos o activar determinados sentimientos o emociones. Los sujetos que prefieren este modo de aprendizaje suelen disfrutar con la interacción personal y las relaciones con los demás.</a:t>
            </a:r>
            <a:endParaRPr lang="es-AR" sz="2200" dirty="0" smtClean="0">
              <a:latin typeface="Comic Sans MS" pitchFamily="66" charset="0"/>
            </a:endParaRPr>
          </a:p>
          <a:p>
            <a:endParaRPr lang="es-ES" sz="2000" dirty="0">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sz="2000" dirty="0" smtClean="0">
                <a:solidFill>
                  <a:schemeClr val="tx1"/>
                </a:solidFill>
                <a:latin typeface="Comic Sans MS" pitchFamily="66" charset="0"/>
              </a:rPr>
              <a:t>     Modo Reflexivo:</a:t>
            </a:r>
            <a:endParaRPr lang="es-AR" sz="2000" dirty="0">
              <a:solidFill>
                <a:schemeClr val="tx1"/>
              </a:solidFill>
              <a:latin typeface="Comic Sans MS" pitchFamily="66" charset="0"/>
            </a:endParaRPr>
          </a:p>
        </p:txBody>
      </p:sp>
      <p:sp>
        <p:nvSpPr>
          <p:cNvPr id="3" name="2 Marcador de contenido"/>
          <p:cNvSpPr>
            <a:spLocks noGrp="1"/>
          </p:cNvSpPr>
          <p:nvPr>
            <p:ph idx="1"/>
          </p:nvPr>
        </p:nvSpPr>
        <p:spPr/>
        <p:txBody>
          <a:bodyPr>
            <a:normAutofit/>
          </a:bodyPr>
          <a:lstStyle/>
          <a:p>
            <a:endParaRPr lang="es-ES" sz="2000" dirty="0" smtClean="0">
              <a:latin typeface="Comic Sans MS" pitchFamily="66" charset="0"/>
            </a:endParaRPr>
          </a:p>
          <a:p>
            <a:pPr algn="just"/>
            <a:r>
              <a:rPr lang="es-ES" sz="2000" dirty="0" smtClean="0">
                <a:latin typeface="Comic Sans MS" pitchFamily="66" charset="0"/>
              </a:rPr>
              <a:t>Permite la </a:t>
            </a:r>
            <a:r>
              <a:rPr lang="es-ES" sz="2000" dirty="0">
                <a:latin typeface="Comic Sans MS" pitchFamily="66" charset="0"/>
              </a:rPr>
              <a:t>observación cuidadosa de las situaciones o de la información desde diferentes perspectivas. Los sujetos que prefieren este modo de aprendizaje buscan el significado de las cosas a las que se refiere la actividad y sus implicaciones</a:t>
            </a:r>
            <a:r>
              <a:rPr lang="es-ES" sz="2000" dirty="0" smtClean="0">
                <a:latin typeface="Comic Sans MS" pitchFamily="66" charset="0"/>
              </a:rPr>
              <a:t>.</a:t>
            </a:r>
          </a:p>
          <a:p>
            <a:pPr algn="just"/>
            <a:r>
              <a:rPr lang="es-ES" sz="2000" dirty="0" smtClean="0">
                <a:latin typeface="Comic Sans MS" pitchFamily="66" charset="0"/>
              </a:rPr>
              <a:t>Este </a:t>
            </a:r>
            <a:r>
              <a:rPr lang="es-ES" sz="2000" dirty="0">
                <a:latin typeface="Comic Sans MS" pitchFamily="66" charset="0"/>
              </a:rPr>
              <a:t>modo enfatiza el uso del pensamiento como principal herramienta de aprendizaje, la lógica y las generalizaciones. </a:t>
            </a:r>
            <a:endParaRPr lang="es-ES" sz="2000" dirty="0" smtClean="0">
              <a:latin typeface="Comic Sans MS" pitchFamily="66" charset="0"/>
            </a:endParaRPr>
          </a:p>
          <a:p>
            <a:pPr algn="just"/>
            <a:r>
              <a:rPr lang="es-ES" sz="2000" dirty="0" smtClean="0">
                <a:latin typeface="Comic Sans MS" pitchFamily="66" charset="0"/>
              </a:rPr>
              <a:t>Son </a:t>
            </a:r>
            <a:r>
              <a:rPr lang="es-ES" sz="2000" dirty="0">
                <a:latin typeface="Comic Sans MS" pitchFamily="66" charset="0"/>
              </a:rPr>
              <a:t>sujetos que prefieren formular hipótesis para ayudar a internalizar e integrar las experiencias. </a:t>
            </a:r>
            <a:endParaRPr lang="es-ES" sz="2000" dirty="0" smtClean="0">
              <a:latin typeface="Comic Sans MS" pitchFamily="66" charset="0"/>
            </a:endParaRPr>
          </a:p>
          <a:p>
            <a:pPr algn="just"/>
            <a:r>
              <a:rPr lang="es-ES" sz="2000" dirty="0" smtClean="0">
                <a:latin typeface="Comic Sans MS" pitchFamily="66" charset="0"/>
              </a:rPr>
              <a:t>Son </a:t>
            </a:r>
            <a:r>
              <a:rPr lang="es-ES" sz="2000" dirty="0">
                <a:latin typeface="Comic Sans MS" pitchFamily="66" charset="0"/>
              </a:rPr>
              <a:t>buenos en la sistematización de ideas, en la planificación sistemática y en la manipulación de símbolos abstractos. </a:t>
            </a:r>
            <a:endParaRPr lang="es-AR" sz="2000" dirty="0">
              <a:latin typeface="Comic Sans MS" pitchFamily="66" charset="0"/>
            </a:endParaRPr>
          </a:p>
          <a:p>
            <a:endParaRPr lang="es-AR" dirty="0">
              <a:latin typeface="Comic Sans MS" pitchFamily="66" charset="0"/>
            </a:endParaRPr>
          </a:p>
        </p:txBody>
      </p:sp>
    </p:spTree>
    <p:extLst>
      <p:ext uri="{BB962C8B-B14F-4D97-AF65-F5344CB8AC3E}">
        <p14:creationId xmlns:p14="http://schemas.microsoft.com/office/powerpoint/2010/main" val="2121293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sz="2000" dirty="0" smtClean="0">
                <a:solidFill>
                  <a:schemeClr val="tx1"/>
                </a:solidFill>
                <a:latin typeface="Comic Sans MS" pitchFamily="66" charset="0"/>
              </a:rPr>
              <a:t>    Modo Activo:</a:t>
            </a:r>
            <a:endParaRPr lang="es-AR" dirty="0">
              <a:solidFill>
                <a:schemeClr val="tx1"/>
              </a:solidFill>
            </a:endParaRPr>
          </a:p>
        </p:txBody>
      </p:sp>
      <p:sp>
        <p:nvSpPr>
          <p:cNvPr id="3" name="2 Marcador de contenido"/>
          <p:cNvSpPr>
            <a:spLocks noGrp="1"/>
          </p:cNvSpPr>
          <p:nvPr>
            <p:ph idx="1"/>
          </p:nvPr>
        </p:nvSpPr>
        <p:spPr>
          <a:xfrm>
            <a:off x="500034" y="2071678"/>
            <a:ext cx="7929618" cy="4174806"/>
          </a:xfrm>
        </p:spPr>
        <p:txBody>
          <a:bodyPr>
            <a:normAutofit/>
          </a:bodyPr>
          <a:lstStyle/>
          <a:p>
            <a:pPr algn="just"/>
            <a:endParaRPr lang="es-ES" sz="2000" dirty="0" smtClean="0">
              <a:latin typeface="Comic Sans MS" pitchFamily="66" charset="0"/>
            </a:endParaRPr>
          </a:p>
          <a:p>
            <a:pPr algn="just"/>
            <a:endParaRPr lang="es-ES" sz="2000" dirty="0" smtClean="0">
              <a:latin typeface="Comic Sans MS" pitchFamily="66" charset="0"/>
            </a:endParaRPr>
          </a:p>
          <a:p>
            <a:pPr algn="just"/>
            <a:r>
              <a:rPr lang="es-ES" sz="2000" dirty="0" smtClean="0">
                <a:latin typeface="Comic Sans MS" pitchFamily="66" charset="0"/>
              </a:rPr>
              <a:t>Este enfatiza </a:t>
            </a:r>
            <a:r>
              <a:rPr lang="es-ES" sz="2000" dirty="0">
                <a:latin typeface="Comic Sans MS" pitchFamily="66" charset="0"/>
              </a:rPr>
              <a:t>la práctica como principal recurso de aprendizaje que está relacionada con el aprender haciendo. </a:t>
            </a:r>
            <a:endParaRPr lang="es-ES" sz="2000" dirty="0" smtClean="0">
              <a:latin typeface="Comic Sans MS" pitchFamily="66" charset="0"/>
            </a:endParaRPr>
          </a:p>
          <a:p>
            <a:pPr algn="just"/>
            <a:endParaRPr lang="es-ES" sz="2000" dirty="0" smtClean="0">
              <a:latin typeface="Comic Sans MS" pitchFamily="66" charset="0"/>
            </a:endParaRPr>
          </a:p>
          <a:p>
            <a:pPr algn="just"/>
            <a:r>
              <a:rPr lang="es-ES" sz="2000" dirty="0" smtClean="0">
                <a:latin typeface="Comic Sans MS" pitchFamily="66" charset="0"/>
              </a:rPr>
              <a:t>A </a:t>
            </a:r>
            <a:r>
              <a:rPr lang="es-ES" sz="2000" dirty="0">
                <a:latin typeface="Comic Sans MS" pitchFamily="66" charset="0"/>
              </a:rPr>
              <a:t>partir de aquí, la experiencia es aprendida (aprehendida) acomodándose el conocimiento y se reinicia el ciclo con una nueva o reformulada experiencia. </a:t>
            </a:r>
            <a:endParaRPr lang="es-ES" sz="2000" dirty="0" smtClean="0">
              <a:latin typeface="Comic Sans MS" pitchFamily="66" charset="0"/>
            </a:endParaRPr>
          </a:p>
          <a:p>
            <a:pPr algn="just"/>
            <a:endParaRPr lang="es-AR" sz="2000" dirty="0">
              <a:latin typeface="Comic Sans MS" pitchFamily="66" charset="0"/>
            </a:endParaRPr>
          </a:p>
        </p:txBody>
      </p:sp>
    </p:spTree>
    <p:extLst>
      <p:ext uri="{BB962C8B-B14F-4D97-AF65-F5344CB8AC3E}">
        <p14:creationId xmlns:p14="http://schemas.microsoft.com/office/powerpoint/2010/main" val="922431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endParaRPr lang="es-ES" sz="2000" dirty="0">
              <a:solidFill>
                <a:schemeClr val="tx1"/>
              </a:solidFill>
              <a:latin typeface="Comic Sans MS" pitchFamily="66" charset="0"/>
            </a:endParaRPr>
          </a:p>
        </p:txBody>
      </p:sp>
      <p:sp>
        <p:nvSpPr>
          <p:cNvPr id="3" name="2 Marcador de contenido"/>
          <p:cNvSpPr>
            <a:spLocks noGrp="1"/>
          </p:cNvSpPr>
          <p:nvPr>
            <p:ph idx="1"/>
          </p:nvPr>
        </p:nvSpPr>
        <p:spPr/>
        <p:txBody>
          <a:bodyPr>
            <a:normAutofit/>
          </a:bodyPr>
          <a:lstStyle/>
          <a:p>
            <a:endParaRPr lang="es-ES" sz="2000" dirty="0" smtClean="0">
              <a:latin typeface="Comic Sans MS" pitchFamily="66" charset="0"/>
            </a:endParaRPr>
          </a:p>
          <a:p>
            <a:pPr algn="just"/>
            <a:r>
              <a:rPr lang="es-ES" sz="2000" dirty="0" smtClean="0">
                <a:latin typeface="Comic Sans MS" pitchFamily="66" charset="0"/>
              </a:rPr>
              <a:t>La teoría del Aprendizaje experiencial apunta a que los individuos, debido a diferentes causas como puede ser la historia de aprendizajes previos, circunstancias del ambiente, u otras, priman uno de los modos en cada dimensión frente al otro, desarrollando un estilo de aprendizaje particular que tiene sus propias características.</a:t>
            </a:r>
          </a:p>
          <a:p>
            <a:endParaRPr lang="es-ES" sz="2000" dirty="0" smtClean="0">
              <a:latin typeface="Comic Sans MS" pitchFamily="66" charset="0"/>
            </a:endParaRPr>
          </a:p>
          <a:p>
            <a:pPr algn="just"/>
            <a:r>
              <a:rPr lang="es-ES" sz="2000" dirty="0" smtClean="0">
                <a:latin typeface="Comic Sans MS" pitchFamily="66" charset="0"/>
              </a:rPr>
              <a:t>Podemos destacar así los siguientes: </a:t>
            </a:r>
            <a:endParaRPr lang="es-ES" sz="2000" dirty="0">
              <a:latin typeface="Comic Sans MS" pitchFamily="66"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sz="2800" dirty="0" smtClean="0">
                <a:latin typeface="Comic Sans MS" pitchFamily="66" charset="0"/>
              </a:rPr>
              <a:t>    Estilo Divergente</a:t>
            </a:r>
            <a:br>
              <a:rPr lang="es-AR" sz="2800" dirty="0" smtClean="0">
                <a:latin typeface="Comic Sans MS" pitchFamily="66" charset="0"/>
              </a:rPr>
            </a:br>
            <a:endParaRPr lang="es-AR" sz="2800" dirty="0">
              <a:latin typeface="Comic Sans MS" pitchFamily="66" charset="0"/>
            </a:endParaRPr>
          </a:p>
        </p:txBody>
      </p:sp>
      <p:sp>
        <p:nvSpPr>
          <p:cNvPr id="3" name="2 Marcador de contenido"/>
          <p:cNvSpPr>
            <a:spLocks noGrp="1"/>
          </p:cNvSpPr>
          <p:nvPr>
            <p:ph idx="1"/>
          </p:nvPr>
        </p:nvSpPr>
        <p:spPr/>
        <p:txBody>
          <a:bodyPr>
            <a:noAutofit/>
          </a:bodyPr>
          <a:lstStyle/>
          <a:p>
            <a:pPr algn="just"/>
            <a:r>
              <a:rPr lang="es-ES" sz="2000" dirty="0" smtClean="0">
                <a:latin typeface="Comic Sans MS" pitchFamily="66" charset="0"/>
              </a:rPr>
              <a:t>Enfatiza </a:t>
            </a:r>
            <a:r>
              <a:rPr lang="es-ES" sz="2000" dirty="0">
                <a:latin typeface="Comic Sans MS" pitchFamily="66" charset="0"/>
              </a:rPr>
              <a:t>la EC y la OR. </a:t>
            </a:r>
            <a:endParaRPr lang="es-ES" sz="2000" dirty="0" smtClean="0">
              <a:latin typeface="Comic Sans MS" pitchFamily="66" charset="0"/>
            </a:endParaRPr>
          </a:p>
          <a:p>
            <a:pPr algn="just"/>
            <a:r>
              <a:rPr lang="es-ES" sz="2000" dirty="0" smtClean="0">
                <a:latin typeface="Comic Sans MS" pitchFamily="66" charset="0"/>
              </a:rPr>
              <a:t>Generalmente </a:t>
            </a:r>
            <a:r>
              <a:rPr lang="es-ES" sz="2000" dirty="0">
                <a:latin typeface="Comic Sans MS" pitchFamily="66" charset="0"/>
              </a:rPr>
              <a:t>corresponde a estudiantes motivados para hacer descubrimientos, saber el porqué de las situaciones, de las cosas y de los fenómenos. </a:t>
            </a:r>
            <a:endParaRPr lang="es-ES" sz="2000" dirty="0" smtClean="0">
              <a:latin typeface="Comic Sans MS" pitchFamily="66" charset="0"/>
            </a:endParaRPr>
          </a:p>
          <a:p>
            <a:pPr algn="just"/>
            <a:r>
              <a:rPr lang="es-ES" sz="2000" dirty="0" smtClean="0">
                <a:latin typeface="Comic Sans MS" pitchFamily="66" charset="0"/>
              </a:rPr>
              <a:t>Son </a:t>
            </a:r>
            <a:r>
              <a:rPr lang="es-ES" sz="2000" dirty="0">
                <a:latin typeface="Comic Sans MS" pitchFamily="66" charset="0"/>
              </a:rPr>
              <a:t>sujetos creativos que poseen amplios intereses culturales y que prefieren la información presentada de forma detallada, sistemática y con posibilidad de discutir sobre ella. </a:t>
            </a:r>
            <a:endParaRPr lang="es-ES" sz="2000" dirty="0" smtClean="0">
              <a:latin typeface="Comic Sans MS" pitchFamily="66" charset="0"/>
            </a:endParaRPr>
          </a:p>
          <a:p>
            <a:pPr algn="just"/>
            <a:r>
              <a:rPr lang="es-ES" sz="2000" dirty="0" smtClean="0">
                <a:latin typeface="Comic Sans MS" pitchFamily="66" charset="0"/>
              </a:rPr>
              <a:t>Su </a:t>
            </a:r>
            <a:r>
              <a:rPr lang="es-ES" sz="2000" dirty="0">
                <a:latin typeface="Comic Sans MS" pitchFamily="66" charset="0"/>
              </a:rPr>
              <a:t>punto fuerte está en la imaginación, y conceden gran sentido a las relaciones personales. </a:t>
            </a:r>
            <a:r>
              <a:rPr lang="es-ES_tradnl" sz="2000" dirty="0">
                <a:latin typeface="Comic Sans MS" pitchFamily="66" charset="0"/>
              </a:rPr>
              <a:t> </a:t>
            </a:r>
            <a:endParaRPr lang="es-ES_tradnl" sz="2000" dirty="0" smtClean="0">
              <a:latin typeface="Comic Sans MS" pitchFamily="66" charset="0"/>
            </a:endParaRPr>
          </a:p>
          <a:p>
            <a:pPr algn="just"/>
            <a:r>
              <a:rPr lang="es-ES_tradnl" sz="2000" dirty="0" smtClean="0">
                <a:latin typeface="Comic Sans MS" pitchFamily="66" charset="0"/>
              </a:rPr>
              <a:t>Sus </a:t>
            </a:r>
            <a:r>
              <a:rPr lang="es-ES_tradnl" sz="2000" dirty="0">
                <a:latin typeface="Comic Sans MS" pitchFamily="66" charset="0"/>
              </a:rPr>
              <a:t>puntos fuertes son opuestos a los del </a:t>
            </a:r>
            <a:r>
              <a:rPr lang="es-ES_tradnl" sz="2000" dirty="0" smtClean="0">
                <a:latin typeface="Comic Sans MS" pitchFamily="66" charset="0"/>
              </a:rPr>
              <a:t>convergente </a:t>
            </a:r>
            <a:r>
              <a:rPr lang="es-ES_tradnl" sz="2000" dirty="0">
                <a:latin typeface="Comic Sans MS" pitchFamily="66" charset="0"/>
              </a:rPr>
              <a:t>presentan mejor desempeño en la experiencia concreta y la observación reflexiva. </a:t>
            </a:r>
            <a:endParaRPr lang="es-AR" sz="2000" dirty="0">
              <a:latin typeface="Comic Sans MS" pitchFamily="66" charset="0"/>
            </a:endParaRPr>
          </a:p>
        </p:txBody>
      </p:sp>
    </p:spTree>
    <p:extLst>
      <p:ext uri="{BB962C8B-B14F-4D97-AF65-F5344CB8AC3E}">
        <p14:creationId xmlns:p14="http://schemas.microsoft.com/office/powerpoint/2010/main" val="2758711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sz="2800" dirty="0" smtClean="0">
                <a:latin typeface="Comic Sans MS" pitchFamily="66" charset="0"/>
              </a:rPr>
              <a:t>   Estilo Convergente  </a:t>
            </a:r>
            <a:endParaRPr lang="es-AR" sz="2800" dirty="0">
              <a:latin typeface="Comic Sans MS" pitchFamily="66" charset="0"/>
            </a:endParaRPr>
          </a:p>
        </p:txBody>
      </p:sp>
      <p:sp>
        <p:nvSpPr>
          <p:cNvPr id="3" name="2 Marcador de contenido"/>
          <p:cNvSpPr>
            <a:spLocks noGrp="1"/>
          </p:cNvSpPr>
          <p:nvPr>
            <p:ph idx="1"/>
          </p:nvPr>
        </p:nvSpPr>
        <p:spPr/>
        <p:txBody>
          <a:bodyPr>
            <a:normAutofit/>
          </a:bodyPr>
          <a:lstStyle/>
          <a:p>
            <a:pPr>
              <a:buNone/>
            </a:pPr>
            <a:endParaRPr lang="es-ES" sz="2000" dirty="0" smtClean="0">
              <a:latin typeface="Comic Sans MS" pitchFamily="66" charset="0"/>
            </a:endParaRPr>
          </a:p>
          <a:p>
            <a:pPr algn="just"/>
            <a:r>
              <a:rPr lang="es-ES" sz="2000" dirty="0" smtClean="0">
                <a:latin typeface="Comic Sans MS" pitchFamily="66" charset="0"/>
              </a:rPr>
              <a:t>Enfatiza </a:t>
            </a:r>
            <a:r>
              <a:rPr lang="es-ES" sz="2000" dirty="0">
                <a:latin typeface="Comic Sans MS" pitchFamily="66" charset="0"/>
              </a:rPr>
              <a:t>los modos CA y EA. </a:t>
            </a:r>
            <a:endParaRPr lang="es-ES" sz="2000" dirty="0" smtClean="0">
              <a:latin typeface="Comic Sans MS" pitchFamily="66" charset="0"/>
            </a:endParaRPr>
          </a:p>
          <a:p>
            <a:pPr algn="just"/>
            <a:r>
              <a:rPr lang="es-ES" sz="2000" dirty="0" smtClean="0">
                <a:latin typeface="Comic Sans MS" pitchFamily="66" charset="0"/>
              </a:rPr>
              <a:t>Los </a:t>
            </a:r>
            <a:r>
              <a:rPr lang="es-ES" sz="2000" dirty="0">
                <a:latin typeface="Comic Sans MS" pitchFamily="66" charset="0"/>
              </a:rPr>
              <a:t>estudiantes con este estilo prefieren encontrar el uso práctico de las teorías y de las ideas para solucionar los problemas. </a:t>
            </a:r>
            <a:endParaRPr lang="es-ES" sz="2000" dirty="0" smtClean="0">
              <a:latin typeface="Comic Sans MS" pitchFamily="66" charset="0"/>
            </a:endParaRPr>
          </a:p>
          <a:p>
            <a:pPr algn="just"/>
            <a:r>
              <a:rPr lang="es-ES" sz="2000" dirty="0" smtClean="0">
                <a:latin typeface="Comic Sans MS" pitchFamily="66" charset="0"/>
              </a:rPr>
              <a:t>Prefieren </a:t>
            </a:r>
            <a:r>
              <a:rPr lang="es-ES" sz="2000" dirty="0">
                <a:latin typeface="Comic Sans MS" pitchFamily="66" charset="0"/>
              </a:rPr>
              <a:t>trabajar con objetos y problemas técnicos en vez de trabajar situaciones sociales e interpersonales. </a:t>
            </a:r>
            <a:endParaRPr lang="es-ES" sz="2000" dirty="0" smtClean="0">
              <a:latin typeface="Comic Sans MS" pitchFamily="66" charset="0"/>
            </a:endParaRPr>
          </a:p>
          <a:p>
            <a:pPr algn="just"/>
            <a:r>
              <a:rPr lang="es-ES_tradnl" sz="2000" dirty="0" smtClean="0">
                <a:latin typeface="Comic Sans MS" pitchFamily="66" charset="0"/>
              </a:rPr>
              <a:t>Es </a:t>
            </a:r>
            <a:r>
              <a:rPr lang="es-ES_tradnl" sz="2000" dirty="0">
                <a:latin typeface="Comic Sans MS" pitchFamily="66" charset="0"/>
              </a:rPr>
              <a:t>aquel modo de procesamiento de la información donde las capacidades de aprendizaje dominantes son la conceptualización abstracta y la experimentación activa.</a:t>
            </a:r>
            <a:endParaRPr lang="es-AR" sz="2000" dirty="0">
              <a:latin typeface="Comic Sans MS" pitchFamily="66" charset="0"/>
            </a:endParaRPr>
          </a:p>
        </p:txBody>
      </p:sp>
    </p:spTree>
    <p:extLst>
      <p:ext uri="{BB962C8B-B14F-4D97-AF65-F5344CB8AC3E}">
        <p14:creationId xmlns:p14="http://schemas.microsoft.com/office/powerpoint/2010/main" val="3575542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48" y="704088"/>
            <a:ext cx="7972452" cy="796086"/>
          </a:xfrm>
        </p:spPr>
        <p:txBody>
          <a:bodyPr>
            <a:normAutofit/>
          </a:bodyPr>
          <a:lstStyle/>
          <a:p>
            <a:r>
              <a:rPr lang="es-AR" sz="2800" dirty="0" smtClean="0">
                <a:latin typeface="Comic Sans MS" pitchFamily="66" charset="0"/>
              </a:rPr>
              <a:t>Estilo Asimilador</a:t>
            </a:r>
            <a:endParaRPr lang="es-AR" sz="2800" dirty="0">
              <a:latin typeface="Comic Sans MS" pitchFamily="66" charset="0"/>
            </a:endParaRPr>
          </a:p>
        </p:txBody>
      </p:sp>
      <p:sp>
        <p:nvSpPr>
          <p:cNvPr id="3" name="2 Marcador de contenido"/>
          <p:cNvSpPr>
            <a:spLocks noGrp="1"/>
          </p:cNvSpPr>
          <p:nvPr>
            <p:ph idx="1"/>
          </p:nvPr>
        </p:nvSpPr>
        <p:spPr>
          <a:xfrm>
            <a:off x="357158" y="1643050"/>
            <a:ext cx="8229600" cy="5072098"/>
          </a:xfrm>
        </p:spPr>
        <p:txBody>
          <a:bodyPr>
            <a:noAutofit/>
          </a:bodyPr>
          <a:lstStyle/>
          <a:p>
            <a:pPr algn="just"/>
            <a:r>
              <a:rPr lang="es-ES" sz="2000" dirty="0" smtClean="0">
                <a:latin typeface="Comic Sans MS" pitchFamily="66" charset="0"/>
              </a:rPr>
              <a:t>Privilegia </a:t>
            </a:r>
            <a:r>
              <a:rPr lang="es-ES" sz="2000" dirty="0">
                <a:latin typeface="Comic Sans MS" pitchFamily="66" charset="0"/>
              </a:rPr>
              <a:t>los modos CA y OR frente a los otros dos. Se trata del estilo más formalmente abstracto. </a:t>
            </a:r>
            <a:endParaRPr lang="es-ES" sz="2000" dirty="0" smtClean="0">
              <a:latin typeface="Comic Sans MS" pitchFamily="66" charset="0"/>
            </a:endParaRPr>
          </a:p>
          <a:p>
            <a:pPr algn="just"/>
            <a:r>
              <a:rPr lang="es-ES" sz="2000" dirty="0" smtClean="0">
                <a:latin typeface="Comic Sans MS" pitchFamily="66" charset="0"/>
              </a:rPr>
              <a:t>Los </a:t>
            </a:r>
            <a:r>
              <a:rPr lang="es-ES" sz="2000" dirty="0">
                <a:latin typeface="Comic Sans MS" pitchFamily="66" charset="0"/>
              </a:rPr>
              <a:t>estudiantes con este estilo de aprendizaje prefieren una información bien organizada, no les gusta explorar algo fortuitamente. </a:t>
            </a:r>
            <a:endParaRPr lang="es-ES" sz="2000" dirty="0" smtClean="0">
              <a:latin typeface="Comic Sans MS" pitchFamily="66" charset="0"/>
            </a:endParaRPr>
          </a:p>
          <a:p>
            <a:pPr algn="just"/>
            <a:r>
              <a:rPr lang="es-ES" sz="2000" dirty="0" smtClean="0">
                <a:latin typeface="Comic Sans MS" pitchFamily="66" charset="0"/>
              </a:rPr>
              <a:t>Les </a:t>
            </a:r>
            <a:r>
              <a:rPr lang="es-ES" sz="2000" dirty="0">
                <a:latin typeface="Comic Sans MS" pitchFamily="66" charset="0"/>
              </a:rPr>
              <a:t>gusta organizar los datos de forma lógica y concisa, aprenden teorías, leyes, generalizaciones, aunque se preocupan poco de la aplicación de las mismas. </a:t>
            </a:r>
            <a:endParaRPr lang="es-ES" sz="2000" dirty="0" smtClean="0">
              <a:latin typeface="Comic Sans MS" pitchFamily="66" charset="0"/>
            </a:endParaRPr>
          </a:p>
          <a:p>
            <a:pPr algn="just"/>
            <a:r>
              <a:rPr lang="es-ES" sz="2000" dirty="0" smtClean="0">
                <a:latin typeface="Comic Sans MS" pitchFamily="66" charset="0"/>
              </a:rPr>
              <a:t>Prefieren </a:t>
            </a:r>
            <a:r>
              <a:rPr lang="es-ES" sz="2000" dirty="0">
                <a:latin typeface="Comic Sans MS" pitchFamily="66" charset="0"/>
              </a:rPr>
              <a:t>más las relaciones con las ideas que con las personas.</a:t>
            </a:r>
            <a:r>
              <a:rPr lang="es-ES_tradnl" sz="2000" dirty="0">
                <a:latin typeface="Comic Sans MS" pitchFamily="66" charset="0"/>
              </a:rPr>
              <a:t> </a:t>
            </a:r>
            <a:endParaRPr lang="es-ES_tradnl" sz="2000" dirty="0" smtClean="0">
              <a:latin typeface="Comic Sans MS" pitchFamily="66" charset="0"/>
            </a:endParaRPr>
          </a:p>
          <a:p>
            <a:pPr algn="just"/>
            <a:r>
              <a:rPr lang="es-ES_tradnl" sz="2000" dirty="0" smtClean="0">
                <a:latin typeface="Comic Sans MS" pitchFamily="66" charset="0"/>
              </a:rPr>
              <a:t>Se  </a:t>
            </a:r>
            <a:r>
              <a:rPr lang="es-ES_tradnl" sz="2000" dirty="0">
                <a:latin typeface="Comic Sans MS" pitchFamily="66" charset="0"/>
              </a:rPr>
              <a:t>interesan por los conceptos abstractos y presentan muy poco interés por las personas y por lo social. </a:t>
            </a:r>
            <a:endParaRPr lang="es-ES_tradnl" sz="2000" dirty="0" smtClean="0">
              <a:latin typeface="Comic Sans MS" pitchFamily="66" charset="0"/>
            </a:endParaRPr>
          </a:p>
          <a:p>
            <a:pPr algn="just"/>
            <a:r>
              <a:rPr lang="es-ES_tradnl" sz="2000" dirty="0" smtClean="0">
                <a:latin typeface="Comic Sans MS" pitchFamily="66" charset="0"/>
              </a:rPr>
              <a:t>Su </a:t>
            </a:r>
            <a:r>
              <a:rPr lang="es-ES_tradnl" sz="2000" dirty="0">
                <a:latin typeface="Comic Sans MS" pitchFamily="66" charset="0"/>
              </a:rPr>
              <a:t>fortaleza radica en que los sujetos con este estilo de aprendizaje son capaces de crear modelos teóricos, predomina en ellos el razonamiento inductivo, se interesan por los conceptos abstractos y muy poco interés por las personas y por lo social.</a:t>
            </a:r>
            <a:endParaRPr lang="es-AR" sz="2000" dirty="0">
              <a:latin typeface="Comic Sans MS" pitchFamily="66" charset="0"/>
            </a:endParaRPr>
          </a:p>
        </p:txBody>
      </p:sp>
    </p:spTree>
    <p:extLst>
      <p:ext uri="{BB962C8B-B14F-4D97-AF65-F5344CB8AC3E}">
        <p14:creationId xmlns:p14="http://schemas.microsoft.com/office/powerpoint/2010/main" val="3954857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sz="2800" dirty="0" smtClean="0">
                <a:latin typeface="Comic Sans MS" pitchFamily="66" charset="0"/>
              </a:rPr>
              <a:t>    Estilo Acomodador</a:t>
            </a:r>
            <a:endParaRPr lang="es-AR" sz="2800" dirty="0">
              <a:latin typeface="Comic Sans MS" pitchFamily="66" charset="0"/>
            </a:endParaRPr>
          </a:p>
        </p:txBody>
      </p:sp>
      <p:sp>
        <p:nvSpPr>
          <p:cNvPr id="3" name="2 Marcador de contenido"/>
          <p:cNvSpPr>
            <a:spLocks noGrp="1"/>
          </p:cNvSpPr>
          <p:nvPr>
            <p:ph idx="1"/>
          </p:nvPr>
        </p:nvSpPr>
        <p:spPr>
          <a:xfrm>
            <a:off x="500034" y="2000240"/>
            <a:ext cx="8229600" cy="3500462"/>
          </a:xfrm>
        </p:spPr>
        <p:txBody>
          <a:bodyPr>
            <a:normAutofit/>
          </a:bodyPr>
          <a:lstStyle/>
          <a:p>
            <a:endParaRPr lang="es-ES" sz="2000" dirty="0" smtClean="0">
              <a:latin typeface="Comic Sans MS" pitchFamily="66" charset="0"/>
            </a:endParaRPr>
          </a:p>
          <a:p>
            <a:pPr algn="just"/>
            <a:r>
              <a:rPr lang="es-ES" sz="2000" dirty="0" smtClean="0">
                <a:latin typeface="Comic Sans MS" pitchFamily="66" charset="0"/>
              </a:rPr>
              <a:t>Privilegia </a:t>
            </a:r>
            <a:r>
              <a:rPr lang="es-ES" sz="2000" dirty="0">
                <a:latin typeface="Comic Sans MS" pitchFamily="66" charset="0"/>
              </a:rPr>
              <a:t>los modos EC y EA. </a:t>
            </a:r>
            <a:endParaRPr lang="es-ES" sz="2000" dirty="0" smtClean="0">
              <a:latin typeface="Comic Sans MS" pitchFamily="66" charset="0"/>
            </a:endParaRPr>
          </a:p>
          <a:p>
            <a:pPr algn="just"/>
            <a:r>
              <a:rPr lang="es-ES" sz="2000" dirty="0" smtClean="0">
                <a:latin typeface="Comic Sans MS" pitchFamily="66" charset="0"/>
              </a:rPr>
              <a:t>Estos </a:t>
            </a:r>
            <a:r>
              <a:rPr lang="es-ES" sz="2000" dirty="0">
                <a:latin typeface="Comic Sans MS" pitchFamily="66" charset="0"/>
              </a:rPr>
              <a:t>alumnos procuran buscar el significado a las experiencias de aprendizaje, disfrutando en llevar a cabo planes que impliquen nuevas experiencias</a:t>
            </a:r>
            <a:r>
              <a:rPr lang="es-ES" sz="2000" dirty="0" smtClean="0">
                <a:latin typeface="Comic Sans MS" pitchFamily="66" charset="0"/>
              </a:rPr>
              <a:t>.</a:t>
            </a:r>
          </a:p>
          <a:p>
            <a:pPr algn="just"/>
            <a:r>
              <a:rPr lang="es-ES" sz="2000" dirty="0" smtClean="0">
                <a:latin typeface="Comic Sans MS" pitchFamily="66" charset="0"/>
              </a:rPr>
              <a:t> </a:t>
            </a:r>
            <a:r>
              <a:rPr lang="es-ES" sz="2000" dirty="0">
                <a:latin typeface="Comic Sans MS" pitchFamily="66" charset="0"/>
              </a:rPr>
              <a:t>Generalmente resuelven los problemas de forma intuitiva, más por tentativa y error, que por capacidad analítica</a:t>
            </a:r>
            <a:r>
              <a:rPr lang="es-ES_tradnl" sz="2000" dirty="0">
                <a:latin typeface="Comic Sans MS" pitchFamily="66" charset="0"/>
              </a:rPr>
              <a:t>. </a:t>
            </a:r>
            <a:endParaRPr lang="es-ES_tradnl" sz="2000" dirty="0" smtClean="0">
              <a:latin typeface="Comic Sans MS" pitchFamily="66" charset="0"/>
            </a:endParaRPr>
          </a:p>
          <a:p>
            <a:pPr algn="just"/>
            <a:r>
              <a:rPr lang="es-ES_tradnl" sz="2000" dirty="0" smtClean="0">
                <a:latin typeface="Comic Sans MS" pitchFamily="66" charset="0"/>
              </a:rPr>
              <a:t>El </a:t>
            </a:r>
            <a:r>
              <a:rPr lang="es-ES_tradnl" sz="2000" dirty="0">
                <a:latin typeface="Comic Sans MS" pitchFamily="66" charset="0"/>
              </a:rPr>
              <a:t>punto fuerte de los sujetos con este estilo de aprendizaje consiste en hacer cosas, en llevar a cabo proyectos y experimentos y en involucrase en experiencias </a:t>
            </a:r>
            <a:r>
              <a:rPr lang="es-ES_tradnl" sz="2000" dirty="0" smtClean="0">
                <a:latin typeface="Comic Sans MS" pitchFamily="66" charset="0"/>
              </a:rPr>
              <a:t>nuevas.</a:t>
            </a:r>
            <a:endParaRPr lang="es-AR" sz="2000" dirty="0">
              <a:latin typeface="Comic Sans MS" pitchFamily="66" charset="0"/>
            </a:endParaRPr>
          </a:p>
        </p:txBody>
      </p:sp>
    </p:spTree>
    <p:extLst>
      <p:ext uri="{BB962C8B-B14F-4D97-AF65-F5344CB8AC3E}">
        <p14:creationId xmlns:p14="http://schemas.microsoft.com/office/powerpoint/2010/main" val="3974819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785794"/>
            <a:ext cx="8043890" cy="571504"/>
          </a:xfrm>
        </p:spPr>
        <p:txBody>
          <a:bodyPr>
            <a:normAutofit fontScale="90000"/>
          </a:bodyPr>
          <a:lstStyle/>
          <a:p>
            <a:endParaRPr lang="es-AR"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474266705"/>
              </p:ext>
            </p:extLst>
          </p:nvPr>
        </p:nvGraphicFramePr>
        <p:xfrm>
          <a:off x="827584" y="1626352"/>
          <a:ext cx="7200801" cy="4394936"/>
        </p:xfrm>
        <a:graphic>
          <a:graphicData uri="http://schemas.openxmlformats.org/drawingml/2006/table">
            <a:tbl>
              <a:tblPr>
                <a:tableStyleId>{5C22544A-7EE6-4342-B048-85BDC9FD1C3A}</a:tableStyleId>
              </a:tblPr>
              <a:tblGrid>
                <a:gridCol w="2200177"/>
                <a:gridCol w="1849814"/>
                <a:gridCol w="3150810"/>
              </a:tblGrid>
              <a:tr h="845307">
                <a:tc>
                  <a:txBody>
                    <a:bodyPr/>
                    <a:lstStyle/>
                    <a:p>
                      <a:pPr marL="215900" algn="just">
                        <a:lnSpc>
                          <a:spcPct val="200000"/>
                        </a:lnSpc>
                        <a:spcBef>
                          <a:spcPts val="600"/>
                        </a:spcBef>
                        <a:spcAft>
                          <a:spcPts val="600"/>
                        </a:spcAft>
                      </a:pPr>
                      <a:r>
                        <a:rPr lang="es-ES_tradnl" sz="1000" dirty="0">
                          <a:effectLst/>
                        </a:rPr>
                        <a:t>Capacidad</a:t>
                      </a:r>
                      <a:endParaRPr lang="es-AR" sz="1200" dirty="0">
                        <a:effectLst/>
                        <a:latin typeface="Times New Roman"/>
                        <a:ea typeface="Times New Roman"/>
                      </a:endParaRPr>
                    </a:p>
                  </a:txBody>
                  <a:tcPr marL="44450" marR="44450" marT="0" marB="0"/>
                </a:tc>
                <a:tc>
                  <a:txBody>
                    <a:bodyPr/>
                    <a:lstStyle/>
                    <a:p>
                      <a:pPr marL="215900" algn="just">
                        <a:lnSpc>
                          <a:spcPct val="200000"/>
                        </a:lnSpc>
                        <a:spcBef>
                          <a:spcPts val="600"/>
                        </a:spcBef>
                        <a:spcAft>
                          <a:spcPts val="600"/>
                        </a:spcAft>
                      </a:pPr>
                      <a:r>
                        <a:rPr lang="es-ES_tradnl" sz="1000">
                          <a:effectLst/>
                        </a:rPr>
                        <a:t>¿Qué implica?</a:t>
                      </a:r>
                      <a:endParaRPr lang="es-AR" sz="1200">
                        <a:effectLst/>
                        <a:latin typeface="Times New Roman"/>
                        <a:ea typeface="Times New Roman"/>
                      </a:endParaRPr>
                    </a:p>
                  </a:txBody>
                  <a:tcPr marL="44450" marR="44450" marT="0" marB="0"/>
                </a:tc>
                <a:tc>
                  <a:txBody>
                    <a:bodyPr/>
                    <a:lstStyle/>
                    <a:p>
                      <a:pPr marL="215900" algn="just">
                        <a:lnSpc>
                          <a:spcPct val="200000"/>
                        </a:lnSpc>
                        <a:spcBef>
                          <a:spcPts val="600"/>
                        </a:spcBef>
                        <a:spcAft>
                          <a:spcPts val="600"/>
                        </a:spcAft>
                      </a:pPr>
                      <a:r>
                        <a:rPr lang="es-ES_tradnl" sz="1000">
                          <a:effectLst/>
                        </a:rPr>
                        <a:t>¿Cómo?</a:t>
                      </a:r>
                      <a:endParaRPr lang="es-AR" sz="1200">
                        <a:effectLst/>
                        <a:latin typeface="Times New Roman"/>
                        <a:ea typeface="Times New Roman"/>
                      </a:endParaRPr>
                    </a:p>
                  </a:txBody>
                  <a:tcPr marL="44450" marR="44450" marT="0" marB="0"/>
                </a:tc>
              </a:tr>
              <a:tr h="412543">
                <a:tc>
                  <a:txBody>
                    <a:bodyPr/>
                    <a:lstStyle/>
                    <a:p>
                      <a:pPr>
                        <a:lnSpc>
                          <a:spcPct val="200000"/>
                        </a:lnSpc>
                        <a:spcBef>
                          <a:spcPts val="600"/>
                        </a:spcBef>
                        <a:spcAft>
                          <a:spcPts val="600"/>
                        </a:spcAft>
                      </a:pPr>
                      <a:r>
                        <a:rPr lang="es-ES_tradnl" sz="1000">
                          <a:effectLst/>
                        </a:rPr>
                        <a:t>Experiencia concreta</a:t>
                      </a:r>
                      <a:endParaRPr lang="es-AR" sz="1200">
                        <a:effectLst/>
                        <a:latin typeface="Times New Roman"/>
                        <a:ea typeface="Times New Roman"/>
                      </a:endParaRPr>
                    </a:p>
                  </a:txBody>
                  <a:tcPr marL="44450" marR="44450" marT="0" marB="0"/>
                </a:tc>
                <a:tc>
                  <a:txBody>
                    <a:bodyPr/>
                    <a:lstStyle/>
                    <a:p>
                      <a:pPr marL="215900" algn="just">
                        <a:lnSpc>
                          <a:spcPct val="200000"/>
                        </a:lnSpc>
                        <a:spcBef>
                          <a:spcPts val="600"/>
                        </a:spcBef>
                        <a:spcAft>
                          <a:spcPts val="600"/>
                        </a:spcAft>
                      </a:pPr>
                      <a:r>
                        <a:rPr lang="es-ES_tradnl" sz="1000">
                          <a:effectLst/>
                        </a:rPr>
                        <a:t>Sentir</a:t>
                      </a:r>
                      <a:endParaRPr lang="es-AR" sz="1200">
                        <a:effectLst/>
                        <a:latin typeface="Times New Roman"/>
                        <a:ea typeface="Times New Roman"/>
                      </a:endParaRPr>
                    </a:p>
                  </a:txBody>
                  <a:tcPr marL="44450" marR="44450" marT="0" marB="0"/>
                </a:tc>
                <a:tc>
                  <a:txBody>
                    <a:bodyPr/>
                    <a:lstStyle/>
                    <a:p>
                      <a:pPr marL="215900">
                        <a:lnSpc>
                          <a:spcPct val="200000"/>
                        </a:lnSpc>
                        <a:spcBef>
                          <a:spcPts val="600"/>
                        </a:spcBef>
                        <a:spcAft>
                          <a:spcPts val="600"/>
                        </a:spcAft>
                      </a:pPr>
                      <a:r>
                        <a:rPr lang="es-ES_tradnl" sz="1000">
                          <a:effectLst/>
                        </a:rPr>
                        <a:t>Involucrándose en experiencias nuevas.</a:t>
                      </a:r>
                      <a:endParaRPr lang="es-AR" sz="1200">
                        <a:effectLst/>
                        <a:latin typeface="Times New Roman"/>
                        <a:ea typeface="Times New Roman"/>
                      </a:endParaRPr>
                    </a:p>
                  </a:txBody>
                  <a:tcPr marL="44450" marR="44450" marT="0" marB="0"/>
                </a:tc>
              </a:tr>
              <a:tr h="886579">
                <a:tc>
                  <a:txBody>
                    <a:bodyPr/>
                    <a:lstStyle/>
                    <a:p>
                      <a:pPr>
                        <a:lnSpc>
                          <a:spcPct val="200000"/>
                        </a:lnSpc>
                        <a:spcBef>
                          <a:spcPts val="600"/>
                        </a:spcBef>
                        <a:spcAft>
                          <a:spcPts val="600"/>
                        </a:spcAft>
                      </a:pPr>
                      <a:r>
                        <a:rPr lang="es-ES_tradnl" sz="1000">
                          <a:effectLst/>
                        </a:rPr>
                        <a:t>Observación reflexiva</a:t>
                      </a:r>
                      <a:endParaRPr lang="es-AR" sz="1200">
                        <a:effectLst/>
                        <a:latin typeface="Times New Roman"/>
                        <a:ea typeface="Times New Roman"/>
                      </a:endParaRPr>
                    </a:p>
                  </a:txBody>
                  <a:tcPr marL="44450" marR="44450" marT="0" marB="0"/>
                </a:tc>
                <a:tc>
                  <a:txBody>
                    <a:bodyPr/>
                    <a:lstStyle/>
                    <a:p>
                      <a:pPr marL="215900" algn="just">
                        <a:lnSpc>
                          <a:spcPct val="200000"/>
                        </a:lnSpc>
                        <a:spcBef>
                          <a:spcPts val="600"/>
                        </a:spcBef>
                        <a:spcAft>
                          <a:spcPts val="600"/>
                        </a:spcAft>
                      </a:pPr>
                      <a:r>
                        <a:rPr lang="es-ES_tradnl" sz="1000">
                          <a:effectLst/>
                        </a:rPr>
                        <a:t>Observar</a:t>
                      </a:r>
                      <a:endParaRPr lang="es-AR" sz="1200">
                        <a:effectLst/>
                        <a:latin typeface="Times New Roman"/>
                        <a:ea typeface="Times New Roman"/>
                      </a:endParaRPr>
                    </a:p>
                  </a:txBody>
                  <a:tcPr marL="44450" marR="44450" marT="0" marB="0"/>
                </a:tc>
                <a:tc>
                  <a:txBody>
                    <a:bodyPr/>
                    <a:lstStyle/>
                    <a:p>
                      <a:pPr marL="215900">
                        <a:lnSpc>
                          <a:spcPct val="200000"/>
                        </a:lnSpc>
                        <a:spcBef>
                          <a:spcPts val="600"/>
                        </a:spcBef>
                        <a:spcAft>
                          <a:spcPts val="600"/>
                        </a:spcAft>
                      </a:pPr>
                      <a:r>
                        <a:rPr lang="es-ES_tradnl" sz="1000">
                          <a:effectLst/>
                        </a:rPr>
                        <a:t>Reflexionando acerca de las experiencias observadas desde muchas perspectivas</a:t>
                      </a:r>
                      <a:endParaRPr lang="es-AR" sz="1200">
                        <a:effectLst/>
                        <a:latin typeface="Times New Roman"/>
                        <a:ea typeface="Times New Roman"/>
                      </a:endParaRPr>
                    </a:p>
                  </a:txBody>
                  <a:tcPr marL="44450" marR="44450" marT="0" marB="0"/>
                </a:tc>
              </a:tr>
              <a:tr h="1363928">
                <a:tc>
                  <a:txBody>
                    <a:bodyPr/>
                    <a:lstStyle/>
                    <a:p>
                      <a:pPr>
                        <a:lnSpc>
                          <a:spcPct val="200000"/>
                        </a:lnSpc>
                        <a:spcBef>
                          <a:spcPts val="600"/>
                        </a:spcBef>
                        <a:spcAft>
                          <a:spcPts val="600"/>
                        </a:spcAft>
                      </a:pPr>
                      <a:r>
                        <a:rPr lang="es-ES_tradnl" sz="1000">
                          <a:effectLst/>
                        </a:rPr>
                        <a:t>Conceptualización abstracta</a:t>
                      </a:r>
                      <a:endParaRPr lang="es-AR" sz="1200">
                        <a:effectLst/>
                        <a:latin typeface="Times New Roman"/>
                        <a:ea typeface="Times New Roman"/>
                      </a:endParaRPr>
                    </a:p>
                  </a:txBody>
                  <a:tcPr marL="44450" marR="44450" marT="0" marB="0"/>
                </a:tc>
                <a:tc>
                  <a:txBody>
                    <a:bodyPr/>
                    <a:lstStyle/>
                    <a:p>
                      <a:pPr marL="215900" algn="just">
                        <a:lnSpc>
                          <a:spcPct val="200000"/>
                        </a:lnSpc>
                        <a:spcBef>
                          <a:spcPts val="600"/>
                        </a:spcBef>
                        <a:spcAft>
                          <a:spcPts val="600"/>
                        </a:spcAft>
                      </a:pPr>
                      <a:r>
                        <a:rPr lang="es-ES_tradnl" sz="1000">
                          <a:effectLst/>
                        </a:rPr>
                        <a:t>Pensar</a:t>
                      </a:r>
                      <a:endParaRPr lang="es-AR" sz="1200">
                        <a:effectLst/>
                        <a:latin typeface="Times New Roman"/>
                        <a:ea typeface="Times New Roman"/>
                      </a:endParaRPr>
                    </a:p>
                  </a:txBody>
                  <a:tcPr marL="44450" marR="44450" marT="0" marB="0"/>
                </a:tc>
                <a:tc>
                  <a:txBody>
                    <a:bodyPr/>
                    <a:lstStyle/>
                    <a:p>
                      <a:pPr marL="215900">
                        <a:lnSpc>
                          <a:spcPct val="200000"/>
                        </a:lnSpc>
                        <a:spcBef>
                          <a:spcPts val="600"/>
                        </a:spcBef>
                        <a:spcAft>
                          <a:spcPts val="600"/>
                        </a:spcAft>
                      </a:pPr>
                      <a:r>
                        <a:rPr lang="es-ES_tradnl" sz="1000">
                          <a:effectLst/>
                        </a:rPr>
                        <a:t>Creando conceptos e integrando sus observaciones en teorías lógicamente sólidas</a:t>
                      </a:r>
                      <a:endParaRPr lang="es-AR" sz="1200">
                        <a:effectLst/>
                        <a:latin typeface="Times New Roman"/>
                        <a:ea typeface="Times New Roman"/>
                      </a:endParaRPr>
                    </a:p>
                  </a:txBody>
                  <a:tcPr marL="44450" marR="44450" marT="0" marB="0"/>
                </a:tc>
              </a:tr>
              <a:tr h="886579">
                <a:tc>
                  <a:txBody>
                    <a:bodyPr/>
                    <a:lstStyle/>
                    <a:p>
                      <a:pPr>
                        <a:lnSpc>
                          <a:spcPct val="200000"/>
                        </a:lnSpc>
                        <a:spcBef>
                          <a:spcPts val="600"/>
                        </a:spcBef>
                        <a:spcAft>
                          <a:spcPts val="600"/>
                        </a:spcAft>
                      </a:pPr>
                      <a:r>
                        <a:rPr lang="es-ES_tradnl" sz="1000">
                          <a:effectLst/>
                        </a:rPr>
                        <a:t>Experimentación activa</a:t>
                      </a:r>
                      <a:endParaRPr lang="es-AR" sz="1200">
                        <a:effectLst/>
                        <a:latin typeface="Times New Roman"/>
                        <a:ea typeface="Times New Roman"/>
                      </a:endParaRPr>
                    </a:p>
                  </a:txBody>
                  <a:tcPr marL="44450" marR="44450" marT="0" marB="0"/>
                </a:tc>
                <a:tc>
                  <a:txBody>
                    <a:bodyPr/>
                    <a:lstStyle/>
                    <a:p>
                      <a:pPr marL="215900" algn="just">
                        <a:lnSpc>
                          <a:spcPct val="200000"/>
                        </a:lnSpc>
                        <a:spcBef>
                          <a:spcPts val="600"/>
                        </a:spcBef>
                        <a:spcAft>
                          <a:spcPts val="600"/>
                        </a:spcAft>
                      </a:pPr>
                      <a:r>
                        <a:rPr lang="es-ES_tradnl" sz="1000">
                          <a:effectLst/>
                        </a:rPr>
                        <a:t>Hacer</a:t>
                      </a:r>
                      <a:endParaRPr lang="es-AR" sz="1200">
                        <a:effectLst/>
                        <a:latin typeface="Times New Roman"/>
                        <a:ea typeface="Times New Roman"/>
                      </a:endParaRPr>
                    </a:p>
                  </a:txBody>
                  <a:tcPr marL="44450" marR="44450" marT="0" marB="0"/>
                </a:tc>
                <a:tc>
                  <a:txBody>
                    <a:bodyPr/>
                    <a:lstStyle/>
                    <a:p>
                      <a:pPr marL="215900">
                        <a:lnSpc>
                          <a:spcPct val="200000"/>
                        </a:lnSpc>
                        <a:spcBef>
                          <a:spcPts val="600"/>
                        </a:spcBef>
                        <a:spcAft>
                          <a:spcPts val="600"/>
                        </a:spcAft>
                      </a:pPr>
                      <a:r>
                        <a:rPr lang="es-ES_tradnl" sz="1000" dirty="0">
                          <a:effectLst/>
                        </a:rPr>
                        <a:t>Empleando estas teorías en tomar decisiones y solucionar problemas</a:t>
                      </a:r>
                      <a:endParaRPr lang="es-AR" sz="1200" dirty="0">
                        <a:effectLst/>
                        <a:latin typeface="Times New Roman"/>
                        <a:ea typeface="Times New Roman"/>
                      </a:endParaRPr>
                    </a:p>
                  </a:txBody>
                  <a:tcPr marL="44450" marR="44450" marT="0" marB="0"/>
                </a:tc>
              </a:tr>
            </a:tbl>
          </a:graphicData>
        </a:graphic>
      </p:graphicFrame>
    </p:spTree>
    <p:extLst>
      <p:ext uri="{BB962C8B-B14F-4D97-AF65-F5344CB8AC3E}">
        <p14:creationId xmlns:p14="http://schemas.microsoft.com/office/powerpoint/2010/main" val="1693368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214290"/>
            <a:ext cx="8158162" cy="1000132"/>
          </a:xfrm>
        </p:spPr>
        <p:txBody>
          <a:bodyPr>
            <a:normAutofit/>
          </a:bodyPr>
          <a:lstStyle/>
          <a:p>
            <a:r>
              <a:rPr lang="es-AR" sz="2400" dirty="0" smtClean="0">
                <a:solidFill>
                  <a:schemeClr val="tx1"/>
                </a:solidFill>
                <a:latin typeface="Comic Sans MS" pitchFamily="66" charset="0"/>
              </a:rPr>
              <a:t> Marc Prensky:</a:t>
            </a:r>
            <a:endParaRPr lang="es-AR" sz="2400" dirty="0">
              <a:solidFill>
                <a:schemeClr val="tx1"/>
              </a:solidFill>
              <a:latin typeface="Comic Sans MS" pitchFamily="66" charset="0"/>
            </a:endParaRPr>
          </a:p>
        </p:txBody>
      </p:sp>
      <p:sp>
        <p:nvSpPr>
          <p:cNvPr id="3" name="2 Marcador de contenido"/>
          <p:cNvSpPr>
            <a:spLocks noGrp="1"/>
          </p:cNvSpPr>
          <p:nvPr>
            <p:ph idx="1"/>
          </p:nvPr>
        </p:nvSpPr>
        <p:spPr>
          <a:xfrm>
            <a:off x="285720" y="1357298"/>
            <a:ext cx="8401080" cy="4967302"/>
          </a:xfrm>
        </p:spPr>
        <p:txBody>
          <a:bodyPr>
            <a:normAutofit lnSpcReduction="10000"/>
          </a:bodyPr>
          <a:lstStyle/>
          <a:p>
            <a:pPr algn="just"/>
            <a:r>
              <a:rPr lang="es-ES" sz="2000" dirty="0" smtClean="0">
                <a:latin typeface="Comic Sans MS" pitchFamily="66" charset="0"/>
              </a:rPr>
              <a:t>Los </a:t>
            </a:r>
            <a:r>
              <a:rPr lang="es-ES" sz="2000" dirty="0">
                <a:latin typeface="Comic Sans MS" pitchFamily="66" charset="0"/>
              </a:rPr>
              <a:t>estudiantes del siglo XXI han experimentado un cambio radical con respecto a sus inmediatos predecesores. </a:t>
            </a:r>
            <a:r>
              <a:rPr lang="es-ES" sz="2000" dirty="0" smtClean="0">
                <a:latin typeface="Comic Sans MS" pitchFamily="66" charset="0"/>
              </a:rPr>
              <a:t>Se </a:t>
            </a:r>
            <a:r>
              <a:rPr lang="es-ES" sz="2000" dirty="0">
                <a:latin typeface="Comic Sans MS" pitchFamily="66" charset="0"/>
              </a:rPr>
              <a:t>ha producido una discontinuidad importante que constituye toda una “singularidad”;  una discontinuidad motivada, sin duda, por la veloz e ininterrumpida difusión de la tecnología digital, que aparece en las últimas décadas del Siglo XX</a:t>
            </a:r>
            <a:r>
              <a:rPr lang="es-ES" sz="2000" dirty="0" smtClean="0">
                <a:latin typeface="Comic Sans MS" pitchFamily="66" charset="0"/>
              </a:rPr>
              <a:t>.</a:t>
            </a:r>
          </a:p>
          <a:p>
            <a:pPr algn="just"/>
            <a:r>
              <a:rPr lang="es-ES" sz="2000" dirty="0" smtClean="0">
                <a:latin typeface="Comic Sans MS" pitchFamily="66" charset="0"/>
              </a:rPr>
              <a:t>Los Universitarios de hoy constituyen la primera generación formada en los nuevos avances tecnológicos, a los que se han acostumbrado por inmersión al encontrarse rodeados desde siempre por computadoras, videojuegos, música digital, celulares. En detrimento de la lectura, han dedicado mas horas a los videojuegos y a la televisión, por lo cual no es exagerado considerar que los mensajes de texto, internet, facebook, son inseparables de sus vidas.</a:t>
            </a:r>
          </a:p>
          <a:p>
            <a:pPr algn="just"/>
            <a:r>
              <a:rPr lang="es-ES" sz="2000" dirty="0" smtClean="0">
                <a:latin typeface="Comic Sans MS" pitchFamily="66" charset="0"/>
              </a:rPr>
              <a:t>Piensan y procesan la información de modo significativamente distinto a sus predecesores. </a:t>
            </a:r>
            <a:endParaRPr lang="es-AR" sz="2000" dirty="0">
              <a:latin typeface="Comic Sans MS" pitchFamily="66" charset="0"/>
            </a:endParaRPr>
          </a:p>
        </p:txBody>
      </p:sp>
    </p:spTree>
    <p:extLst>
      <p:ext uri="{BB962C8B-B14F-4D97-AF65-F5344CB8AC3E}">
        <p14:creationId xmlns:p14="http://schemas.microsoft.com/office/powerpoint/2010/main" val="13428034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42910" y="2000240"/>
            <a:ext cx="7772400" cy="1571636"/>
          </a:xfrm>
        </p:spPr>
        <p:txBody>
          <a:bodyPr/>
          <a:lstStyle/>
          <a:p>
            <a:pPr algn="ctr"/>
            <a:r>
              <a:rPr lang="es-ES" sz="3600" dirty="0" smtClean="0">
                <a:solidFill>
                  <a:schemeClr val="tx1"/>
                </a:solidFill>
                <a:latin typeface="Comic Sans MS" pitchFamily="66" charset="0"/>
              </a:rPr>
              <a:t>Metodología </a:t>
            </a:r>
            <a:endParaRPr lang="es-ES" sz="3600" dirty="0">
              <a:solidFill>
                <a:schemeClr val="tx1"/>
              </a:solidFill>
              <a:latin typeface="Comic Sans MS" pitchFamily="66" charset="0"/>
            </a:endParaRPr>
          </a:p>
        </p:txBody>
      </p:sp>
      <p:sp>
        <p:nvSpPr>
          <p:cNvPr id="7" name="6 Marcador de texto"/>
          <p:cNvSpPr>
            <a:spLocks noGrp="1"/>
          </p:cNvSpPr>
          <p:nvPr>
            <p:ph type="body" idx="1"/>
          </p:nvPr>
        </p:nvSpPr>
        <p:spPr>
          <a:xfrm>
            <a:off x="642910" y="6072206"/>
            <a:ext cx="7772400" cy="438142"/>
          </a:xfrm>
        </p:spPr>
        <p:txBody>
          <a:bodyPr/>
          <a:lstStyle/>
          <a:p>
            <a:endParaRPr lang="es-E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ES" sz="2000" dirty="0" smtClean="0">
                <a:solidFill>
                  <a:schemeClr val="tx1"/>
                </a:solidFill>
                <a:latin typeface="Comic Sans MS" pitchFamily="66" charset="0"/>
              </a:rPr>
              <a:t>   Tipo de estudio:</a:t>
            </a:r>
            <a:endParaRPr lang="es-ES" sz="2000" dirty="0">
              <a:solidFill>
                <a:schemeClr val="tx1"/>
              </a:solidFill>
              <a:latin typeface="Comic Sans MS" pitchFamily="66" charset="0"/>
            </a:endParaRPr>
          </a:p>
        </p:txBody>
      </p:sp>
      <p:sp>
        <p:nvSpPr>
          <p:cNvPr id="5" name="4 Marcador de contenido"/>
          <p:cNvSpPr>
            <a:spLocks noGrp="1"/>
          </p:cNvSpPr>
          <p:nvPr>
            <p:ph idx="1"/>
          </p:nvPr>
        </p:nvSpPr>
        <p:spPr>
          <a:xfrm>
            <a:off x="428596" y="2143116"/>
            <a:ext cx="8258204" cy="4000528"/>
          </a:xfrm>
        </p:spPr>
        <p:txBody>
          <a:bodyPr/>
          <a:lstStyle/>
          <a:p>
            <a:endParaRPr lang="es-ES" sz="2000" dirty="0" smtClean="0">
              <a:latin typeface="Comic Sans MS" pitchFamily="66" charset="0"/>
            </a:endParaRPr>
          </a:p>
          <a:p>
            <a:pPr algn="just"/>
            <a:r>
              <a:rPr lang="es-ES" sz="2000" dirty="0" smtClean="0">
                <a:latin typeface="Comic Sans MS" pitchFamily="66" charset="0"/>
              </a:rPr>
              <a:t>El presente estudio analiza los estilos de aprendizaje utilizados por los alumnos ingresantes a la Universidad Nacional de Mar del Plata de las Carreras Fácticas en relación a las Carreras Humanísticas. </a:t>
            </a:r>
          </a:p>
          <a:p>
            <a:pPr algn="just"/>
            <a:r>
              <a:rPr lang="es-ES" sz="2000" dirty="0" smtClean="0">
                <a:latin typeface="Comic Sans MS" pitchFamily="66" charset="0"/>
              </a:rPr>
              <a:t>Se optó por un diseño exploratorio para el cumplimiento de los objetivos propuestos,  buscando determinar tendencias y relaciones potenciales entre las variables.</a:t>
            </a:r>
          </a:p>
          <a:p>
            <a:pPr algn="just"/>
            <a:r>
              <a:rPr lang="es-ES" sz="2000" dirty="0" smtClean="0">
                <a:latin typeface="Comic Sans MS" pitchFamily="66" charset="0"/>
              </a:rPr>
              <a:t>El tipo de análisis realizado es cualitativo y cuantitativo, a partir de los datos obtenidos de la muestra. </a:t>
            </a:r>
          </a:p>
          <a:p>
            <a:pPr algn="just"/>
            <a:endParaRPr lang="es-E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500034" y="704088"/>
            <a:ext cx="8186766" cy="724648"/>
          </a:xfrm>
        </p:spPr>
        <p:txBody>
          <a:bodyPr>
            <a:normAutofit/>
          </a:bodyPr>
          <a:lstStyle/>
          <a:p>
            <a:r>
              <a:rPr lang="es-ES" sz="2000" dirty="0" smtClean="0">
                <a:solidFill>
                  <a:schemeClr val="tx1"/>
                </a:solidFill>
                <a:latin typeface="Comic Sans MS" pitchFamily="66" charset="0"/>
              </a:rPr>
              <a:t>    Población y Muestra:</a:t>
            </a:r>
            <a:endParaRPr lang="es-ES" sz="2000" dirty="0">
              <a:solidFill>
                <a:schemeClr val="tx1"/>
              </a:solidFill>
              <a:latin typeface="Comic Sans MS" pitchFamily="66" charset="0"/>
            </a:endParaRPr>
          </a:p>
        </p:txBody>
      </p:sp>
      <p:sp>
        <p:nvSpPr>
          <p:cNvPr id="4" name="3 Marcador de contenido"/>
          <p:cNvSpPr>
            <a:spLocks noGrp="1"/>
          </p:cNvSpPr>
          <p:nvPr>
            <p:ph idx="1"/>
          </p:nvPr>
        </p:nvSpPr>
        <p:spPr/>
        <p:txBody>
          <a:bodyPr>
            <a:noAutofit/>
          </a:bodyPr>
          <a:lstStyle/>
          <a:p>
            <a:pPr algn="just"/>
            <a:r>
              <a:rPr lang="es-ES" sz="2000" dirty="0" smtClean="0">
                <a:latin typeface="Comic Sans MS" pitchFamily="66" charset="0"/>
              </a:rPr>
              <a:t>La población comprendió estudiantes universitarios que cursaban el primer año en la UNMDP durante el ciclo lectivo 2010. </a:t>
            </a:r>
          </a:p>
          <a:p>
            <a:pPr algn="just"/>
            <a:r>
              <a:rPr lang="es-ES" sz="2000" dirty="0" smtClean="0">
                <a:latin typeface="Comic Sans MS" pitchFamily="66" charset="0"/>
              </a:rPr>
              <a:t>De la investigación participaron un total de 448 personas provenientes de cinco unidades académicas. </a:t>
            </a:r>
          </a:p>
          <a:p>
            <a:pPr algn="just"/>
            <a:r>
              <a:rPr lang="es-ES" sz="2000" dirty="0" smtClean="0">
                <a:latin typeface="Comic Sans MS" pitchFamily="66" charset="0"/>
              </a:rPr>
              <a:t>La muestra utilizada constituye un recorte de dicha población perteneciente a los alumnos ingresantes a la Universidad, de los cuales se seleccionó a aquellos nacidos en los años 1990, 1991 y 1992, caracterizados como nativos digitales puros, a los cuales prestamos especial atención bajo el supuesto de que en ellos confluyen con mayor presencia las características descriptas para los nativos digitales. </a:t>
            </a:r>
          </a:p>
          <a:p>
            <a:pPr algn="just"/>
            <a:r>
              <a:rPr lang="es-ES" sz="2000" dirty="0" smtClean="0">
                <a:latin typeface="Comic Sans MS" pitchFamily="66" charset="0"/>
              </a:rPr>
              <a:t>La selección se llevo a cabo por azar simple. Del total de la muestra nos abocamos al análisis de 320 casos distribuidos en las diferentes carreras.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000" dirty="0" smtClean="0">
                <a:solidFill>
                  <a:schemeClr val="tx1"/>
                </a:solidFill>
                <a:latin typeface="Comic Sans MS" pitchFamily="66" charset="0"/>
              </a:rPr>
              <a:t>     Instrumento:</a:t>
            </a:r>
            <a:br>
              <a:rPr lang="es-ES" sz="2000" dirty="0" smtClean="0">
                <a:solidFill>
                  <a:schemeClr val="tx1"/>
                </a:solidFill>
                <a:latin typeface="Comic Sans MS" pitchFamily="66" charset="0"/>
              </a:rPr>
            </a:br>
            <a:r>
              <a:rPr lang="es-ES" sz="2000" dirty="0" smtClean="0">
                <a:solidFill>
                  <a:schemeClr val="tx1"/>
                </a:solidFill>
                <a:latin typeface="Comic Sans MS" pitchFamily="66" charset="0"/>
              </a:rPr>
              <a:t>  </a:t>
            </a:r>
            <a:endParaRPr lang="es-ES" sz="2000" dirty="0">
              <a:solidFill>
                <a:schemeClr val="tx1"/>
              </a:solidFill>
              <a:latin typeface="Comic Sans MS" pitchFamily="66" charset="0"/>
            </a:endParaRPr>
          </a:p>
        </p:txBody>
      </p:sp>
      <p:sp>
        <p:nvSpPr>
          <p:cNvPr id="3" name="2 Marcador de contenido"/>
          <p:cNvSpPr>
            <a:spLocks noGrp="1"/>
          </p:cNvSpPr>
          <p:nvPr>
            <p:ph idx="1"/>
          </p:nvPr>
        </p:nvSpPr>
        <p:spPr>
          <a:xfrm>
            <a:off x="428596" y="1714488"/>
            <a:ext cx="8258204" cy="4610112"/>
          </a:xfrm>
        </p:spPr>
        <p:txBody>
          <a:bodyPr>
            <a:normAutofit/>
          </a:bodyPr>
          <a:lstStyle/>
          <a:p>
            <a:endParaRPr lang="es-ES" sz="2000" dirty="0" smtClean="0">
              <a:latin typeface="Comic Sans MS" pitchFamily="66" charset="0"/>
            </a:endParaRPr>
          </a:p>
          <a:p>
            <a:r>
              <a:rPr lang="es-ES" sz="2000" dirty="0" smtClean="0">
                <a:latin typeface="Comic Sans MS" pitchFamily="66" charset="0"/>
              </a:rPr>
              <a:t>1. Cuestionario para el relevamiento de prácticas frecuentes en redes sociales y búsqueda de información. </a:t>
            </a:r>
          </a:p>
          <a:p>
            <a:r>
              <a:rPr lang="es-ES" sz="2000" dirty="0" smtClean="0">
                <a:latin typeface="Comic Sans MS" pitchFamily="66" charset="0"/>
              </a:rPr>
              <a:t>2. Inventario de Estilos de Aprendizaje (IEA) de Kolb y </a:t>
            </a:r>
            <a:r>
              <a:rPr lang="es-ES" sz="2000" dirty="0" err="1" smtClean="0">
                <a:latin typeface="Comic Sans MS" pitchFamily="66" charset="0"/>
              </a:rPr>
              <a:t>colab</a:t>
            </a:r>
            <a:r>
              <a:rPr lang="es-ES" sz="2000" dirty="0" smtClean="0">
                <a:latin typeface="Comic Sans MS" pitchFamily="66" charset="0"/>
              </a:rPr>
              <a:t>. Versión III, adaptada de 1999. Se utilizó por considerar que supera bastante las debilidades psicométricas encontradas en versiones anteriores relativas a la baja fiabilidad y consistencia interna, estabilidad y validez de constructo de la escala. </a:t>
            </a:r>
          </a:p>
          <a:p>
            <a:r>
              <a:rPr lang="es-ES" sz="2000" dirty="0" smtClean="0">
                <a:latin typeface="Comic Sans MS" pitchFamily="66" charset="0"/>
              </a:rPr>
              <a:t>El instrumento está compuesto por nueve series de palabras que es preciso ordenar por preferencia. Cada palabra representa uno de los Estilos de Aprendizaje propuestos: Convergente, Divergente, Asimilador, y Acomodador. </a:t>
            </a:r>
            <a:endParaRPr lang="es-ES" sz="2000" dirty="0">
              <a:latin typeface="Comic Sans MS" pitchFamily="66"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704088"/>
            <a:ext cx="8186766" cy="938962"/>
          </a:xfrm>
        </p:spPr>
        <p:txBody>
          <a:bodyPr>
            <a:normAutofit/>
          </a:bodyPr>
          <a:lstStyle/>
          <a:p>
            <a:r>
              <a:rPr lang="es-ES" sz="2000" dirty="0" smtClean="0">
                <a:solidFill>
                  <a:schemeClr val="tx1"/>
                </a:solidFill>
                <a:latin typeface="Comic Sans MS" pitchFamily="66" charset="0"/>
              </a:rPr>
              <a:t>Hipótesis de Trabajo:</a:t>
            </a:r>
            <a:endParaRPr lang="es-ES" sz="2000" dirty="0">
              <a:solidFill>
                <a:schemeClr val="tx1"/>
              </a:solidFill>
              <a:latin typeface="Comic Sans MS" pitchFamily="66" charset="0"/>
            </a:endParaRPr>
          </a:p>
        </p:txBody>
      </p:sp>
      <p:sp>
        <p:nvSpPr>
          <p:cNvPr id="3" name="2 Marcador de contenido"/>
          <p:cNvSpPr>
            <a:spLocks noGrp="1"/>
          </p:cNvSpPr>
          <p:nvPr>
            <p:ph idx="1"/>
          </p:nvPr>
        </p:nvSpPr>
        <p:spPr/>
        <p:txBody>
          <a:bodyPr>
            <a:normAutofit/>
          </a:bodyPr>
          <a:lstStyle/>
          <a:p>
            <a:r>
              <a:rPr lang="es-ES" sz="2000" dirty="0" smtClean="0">
                <a:latin typeface="Comic Sans MS" pitchFamily="66" charset="0"/>
              </a:rPr>
              <a:t>Existen diferencias en cuanto a los estilos de aprendizaje de los alumnos ingresantes considerados “Nativos Digitales Puros” (nacidos en los años 90, 91 y 92) de las Carreras Fácticas, en relación a las Carreras Humanísticas.</a:t>
            </a:r>
          </a:p>
          <a:p>
            <a:endParaRPr lang="es-ES" sz="2000" dirty="0" smtClean="0">
              <a:latin typeface="Comic Sans MS" pitchFamily="66" charset="0"/>
            </a:endParaRPr>
          </a:p>
          <a:p>
            <a:r>
              <a:rPr lang="es-ES" sz="2000" dirty="0" smtClean="0">
                <a:latin typeface="Comic Sans MS" pitchFamily="66" charset="0"/>
              </a:rPr>
              <a:t>Los alumnos “Nativos Digitales Puros” ingresantes de las Carreras Humanísticas poseen una modalidad de aprendizaje más divergente.</a:t>
            </a:r>
          </a:p>
          <a:p>
            <a:endParaRPr lang="es-ES" sz="2000" dirty="0" smtClean="0">
              <a:latin typeface="Comic Sans MS" pitchFamily="66" charset="0"/>
            </a:endParaRPr>
          </a:p>
          <a:p>
            <a:r>
              <a:rPr lang="es-ES" sz="2000" dirty="0" smtClean="0">
                <a:latin typeface="Comic Sans MS" pitchFamily="66" charset="0"/>
              </a:rPr>
              <a:t>Los alumnos  “Nativos Digitales Puros” ingresantes de las Carreras Fácticas poseen un aprendizaje más convergente. </a:t>
            </a:r>
            <a:endParaRPr lang="es-ES" sz="2000" dirty="0">
              <a:latin typeface="Comic Sans MS" pitchFamily="66"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2000" dirty="0" smtClean="0">
                <a:solidFill>
                  <a:schemeClr val="tx1"/>
                </a:solidFill>
                <a:latin typeface="Comic Sans MS" pitchFamily="66" charset="0"/>
              </a:rPr>
              <a:t/>
            </a:r>
            <a:br>
              <a:rPr lang="es-ES" sz="2000" dirty="0" smtClean="0">
                <a:solidFill>
                  <a:schemeClr val="tx1"/>
                </a:solidFill>
                <a:latin typeface="Comic Sans MS" pitchFamily="66" charset="0"/>
              </a:rPr>
            </a:br>
            <a:r>
              <a:rPr lang="es-ES" sz="2000" dirty="0" smtClean="0">
                <a:solidFill>
                  <a:schemeClr val="tx1"/>
                </a:solidFill>
                <a:latin typeface="Comic Sans MS" pitchFamily="66" charset="0"/>
              </a:rPr>
              <a:t/>
            </a:r>
            <a:br>
              <a:rPr lang="es-ES" sz="2000" dirty="0" smtClean="0">
                <a:solidFill>
                  <a:schemeClr val="tx1"/>
                </a:solidFill>
                <a:latin typeface="Comic Sans MS" pitchFamily="66" charset="0"/>
              </a:rPr>
            </a:br>
            <a:r>
              <a:rPr lang="es-ES" sz="2000" dirty="0" smtClean="0">
                <a:solidFill>
                  <a:schemeClr val="tx1"/>
                </a:solidFill>
                <a:latin typeface="Comic Sans MS" pitchFamily="66" charset="0"/>
              </a:rPr>
              <a:t/>
            </a:r>
            <a:br>
              <a:rPr lang="es-ES" sz="2000" dirty="0" smtClean="0">
                <a:solidFill>
                  <a:schemeClr val="tx1"/>
                </a:solidFill>
                <a:latin typeface="Comic Sans MS" pitchFamily="66" charset="0"/>
              </a:rPr>
            </a:br>
            <a:r>
              <a:rPr lang="es-ES" sz="2000" dirty="0" smtClean="0">
                <a:solidFill>
                  <a:schemeClr val="tx1"/>
                </a:solidFill>
                <a:latin typeface="Comic Sans MS" pitchFamily="66" charset="0"/>
              </a:rPr>
              <a:t/>
            </a:r>
            <a:br>
              <a:rPr lang="es-ES" sz="2000" dirty="0" smtClean="0">
                <a:solidFill>
                  <a:schemeClr val="tx1"/>
                </a:solidFill>
                <a:latin typeface="Comic Sans MS" pitchFamily="66" charset="0"/>
              </a:rPr>
            </a:br>
            <a:r>
              <a:rPr lang="es-ES" sz="2000" dirty="0" smtClean="0">
                <a:solidFill>
                  <a:schemeClr val="tx1"/>
                </a:solidFill>
                <a:latin typeface="Comic Sans MS" pitchFamily="66" charset="0"/>
              </a:rPr>
              <a:t>     </a:t>
            </a:r>
            <a:r>
              <a:rPr lang="es-ES" sz="2200" dirty="0" smtClean="0">
                <a:solidFill>
                  <a:schemeClr val="tx1"/>
                </a:solidFill>
                <a:latin typeface="Comic Sans MS" pitchFamily="66" charset="0"/>
              </a:rPr>
              <a:t>Procesamiento de datos: </a:t>
            </a:r>
            <a:br>
              <a:rPr lang="es-ES" sz="2200" dirty="0" smtClean="0">
                <a:solidFill>
                  <a:schemeClr val="tx1"/>
                </a:solidFill>
                <a:latin typeface="Comic Sans MS" pitchFamily="66" charset="0"/>
              </a:rPr>
            </a:br>
            <a:endParaRPr lang="es-ES" sz="2200" dirty="0">
              <a:solidFill>
                <a:schemeClr val="tx1"/>
              </a:solidFill>
              <a:latin typeface="Comic Sans MS" pitchFamily="66" charset="0"/>
            </a:endParaRPr>
          </a:p>
        </p:txBody>
      </p:sp>
      <p:sp>
        <p:nvSpPr>
          <p:cNvPr id="3" name="2 Marcador de contenido"/>
          <p:cNvSpPr>
            <a:spLocks noGrp="1"/>
          </p:cNvSpPr>
          <p:nvPr>
            <p:ph idx="1"/>
          </p:nvPr>
        </p:nvSpPr>
        <p:spPr/>
        <p:txBody>
          <a:bodyPr>
            <a:normAutofit/>
          </a:bodyPr>
          <a:lstStyle/>
          <a:p>
            <a:endParaRPr lang="es-ES" sz="2000" dirty="0" smtClean="0">
              <a:latin typeface="Comic Sans MS" pitchFamily="66" charset="0"/>
            </a:endParaRPr>
          </a:p>
          <a:p>
            <a:r>
              <a:rPr lang="es-ES" sz="2000" dirty="0" smtClean="0">
                <a:latin typeface="Comic Sans MS" pitchFamily="66" charset="0"/>
              </a:rPr>
              <a:t>Los datos obtenidos a partir de la toma del inventario fueron cargados y procesados en una matriz con formato Excel. Se utilizaron filtros para realizar una mejor lectura de éstos, seleccionando aquellos alumnos nacidos en los años 1990, 1991 y 1992. Además los datos fueron filtrados por carreras para una mejor lectura y análisis.</a:t>
            </a:r>
            <a:endParaRPr lang="es-ES" sz="2000" dirty="0">
              <a:latin typeface="Comic Sans MS" pitchFamily="66"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714348" y="2643182"/>
            <a:ext cx="7286676" cy="1214446"/>
          </a:xfrm>
        </p:spPr>
        <p:txBody>
          <a:bodyPr/>
          <a:lstStyle/>
          <a:p>
            <a:pPr algn="ctr"/>
            <a:r>
              <a:rPr lang="es-ES" sz="3600" dirty="0" smtClean="0">
                <a:solidFill>
                  <a:schemeClr val="tx1"/>
                </a:solidFill>
                <a:latin typeface="Comic Sans MS" pitchFamily="66" charset="0"/>
              </a:rPr>
              <a:t>Resultados y Análisis de los resultados</a:t>
            </a:r>
            <a:endParaRPr lang="es-ES" sz="3600" dirty="0">
              <a:solidFill>
                <a:schemeClr val="tx1"/>
              </a:solidFill>
              <a:latin typeface="Comic Sans MS" pitchFamily="66" charset="0"/>
            </a:endParaRPr>
          </a:p>
        </p:txBody>
      </p:sp>
      <p:sp>
        <p:nvSpPr>
          <p:cNvPr id="5" name="4 Marcador de texto"/>
          <p:cNvSpPr>
            <a:spLocks noGrp="1"/>
          </p:cNvSpPr>
          <p:nvPr>
            <p:ph type="body" idx="1"/>
          </p:nvPr>
        </p:nvSpPr>
        <p:spPr>
          <a:xfrm>
            <a:off x="428596" y="4429132"/>
            <a:ext cx="7858180" cy="428628"/>
          </a:xfrm>
        </p:spPr>
        <p:txBody>
          <a:bodyPr/>
          <a:lstStyle/>
          <a:p>
            <a:endParaRPr lang="es-E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704088"/>
            <a:ext cx="8115328" cy="796086"/>
          </a:xfrm>
        </p:spPr>
        <p:txBody>
          <a:bodyPr>
            <a:normAutofit/>
          </a:bodyPr>
          <a:lstStyle/>
          <a:p>
            <a:r>
              <a:rPr lang="es-ES" sz="2000" dirty="0" smtClean="0">
                <a:solidFill>
                  <a:schemeClr val="tx1"/>
                </a:solidFill>
                <a:latin typeface="Comic Sans MS" pitchFamily="66" charset="0"/>
              </a:rPr>
              <a:t>   De los sujetos ingresantes</a:t>
            </a:r>
            <a:r>
              <a:rPr lang="es-ES" sz="1900" dirty="0" smtClean="0">
                <a:solidFill>
                  <a:schemeClr val="tx1"/>
                </a:solidFill>
                <a:latin typeface="Comic Sans MS" pitchFamily="66" charset="0"/>
              </a:rPr>
              <a:t>:</a:t>
            </a:r>
            <a:endParaRPr lang="es-ES" sz="1900" dirty="0">
              <a:solidFill>
                <a:schemeClr val="tx1"/>
              </a:solidFill>
              <a:latin typeface="Comic Sans MS" pitchFamily="66" charset="0"/>
            </a:endParaRPr>
          </a:p>
        </p:txBody>
      </p:sp>
      <p:sp>
        <p:nvSpPr>
          <p:cNvPr id="3" name="2 Marcador de contenido"/>
          <p:cNvSpPr>
            <a:spLocks noGrp="1"/>
          </p:cNvSpPr>
          <p:nvPr>
            <p:ph idx="1"/>
          </p:nvPr>
        </p:nvSpPr>
        <p:spPr>
          <a:xfrm>
            <a:off x="428596" y="1643050"/>
            <a:ext cx="8258204" cy="4681550"/>
          </a:xfrm>
        </p:spPr>
        <p:txBody>
          <a:bodyPr>
            <a:normAutofit/>
          </a:bodyPr>
          <a:lstStyle/>
          <a:p>
            <a:endParaRPr lang="es-ES" sz="2000" dirty="0" smtClean="0">
              <a:latin typeface="Comic Sans MS" pitchFamily="66" charset="0"/>
            </a:endParaRPr>
          </a:p>
          <a:p>
            <a:pPr algn="just"/>
            <a:r>
              <a:rPr lang="es-ES" sz="2000" dirty="0" smtClean="0">
                <a:latin typeface="Comic Sans MS" pitchFamily="66" charset="0"/>
              </a:rPr>
              <a:t>Más del 92%  resultó tener menos de 30 años (414 sujetos)</a:t>
            </a:r>
          </a:p>
          <a:p>
            <a:pPr algn="just"/>
            <a:r>
              <a:rPr lang="es-ES" sz="2000" dirty="0" smtClean="0">
                <a:latin typeface="Comic Sans MS" pitchFamily="66" charset="0"/>
              </a:rPr>
              <a:t>El 72,32% (320 personas) correspondió a sujetos de 18, 19 y 20 años, pertenecientes a las Carreras de Humanidades: Lic. en Psicología, Lic. en Sociología, Lic. o Prof. en Letras, Lic. o Prof. en Historia, Lic. o Prof. de Filosofía; y de las Carreras Fácticas: Contador Público,  Lic. en Administración, Ingeniería (en materiales, industrial, mecánica, química, alimentos, electrónica), Lic. en Química, Bioquímica y Lic. En Matemáticas, todos ellos pertenecientes al primer año de la Universidad Nacional de Mar del Plata.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000" dirty="0" smtClean="0">
                <a:solidFill>
                  <a:schemeClr val="tx1"/>
                </a:solidFill>
                <a:latin typeface="Comic Sans MS" pitchFamily="66" charset="0"/>
              </a:rPr>
              <a:t>    Resultados:</a:t>
            </a:r>
            <a:br>
              <a:rPr lang="es-ES" sz="2000" dirty="0" smtClean="0">
                <a:solidFill>
                  <a:schemeClr val="tx1"/>
                </a:solidFill>
                <a:latin typeface="Comic Sans MS" pitchFamily="66" charset="0"/>
              </a:rPr>
            </a:br>
            <a:endParaRPr lang="es-ES" sz="2000" dirty="0">
              <a:solidFill>
                <a:schemeClr val="tx1"/>
              </a:solidFill>
              <a:latin typeface="Comic Sans MS" pitchFamily="66" charset="0"/>
            </a:endParaRPr>
          </a:p>
        </p:txBody>
      </p:sp>
      <p:sp>
        <p:nvSpPr>
          <p:cNvPr id="4" name="3 Marcador de contenido"/>
          <p:cNvSpPr>
            <a:spLocks noGrp="1"/>
          </p:cNvSpPr>
          <p:nvPr>
            <p:ph sz="half" idx="1"/>
          </p:nvPr>
        </p:nvSpPr>
        <p:spPr/>
        <p:txBody>
          <a:bodyPr>
            <a:normAutofit/>
          </a:bodyPr>
          <a:lstStyle/>
          <a:p>
            <a:pPr>
              <a:buNone/>
            </a:pPr>
            <a:r>
              <a:rPr lang="es-ES" sz="2000" i="1" dirty="0" smtClean="0">
                <a:latin typeface="Comic Sans MS" pitchFamily="66" charset="0"/>
              </a:rPr>
              <a:t>    Carreras Fácticas:</a:t>
            </a:r>
          </a:p>
          <a:p>
            <a:endParaRPr lang="es-ES" sz="2000" dirty="0" smtClean="0">
              <a:latin typeface="Comic Sans MS" pitchFamily="66" charset="0"/>
            </a:endParaRPr>
          </a:p>
          <a:p>
            <a:r>
              <a:rPr lang="es-ES" sz="2000" dirty="0" smtClean="0">
                <a:latin typeface="Comic Sans MS" pitchFamily="66" charset="0"/>
              </a:rPr>
              <a:t>Del total de los Nativos digitales puros un 74 %, 237 alumnos estudian carreras fácticas</a:t>
            </a:r>
          </a:p>
          <a:p>
            <a:r>
              <a:rPr lang="es-ES" sz="2000" dirty="0" smtClean="0">
                <a:latin typeface="Comic Sans MS" pitchFamily="66" charset="0"/>
              </a:rPr>
              <a:t>De ellos 159  son mujeres y 78 hombres</a:t>
            </a:r>
            <a:endParaRPr lang="es-ES" sz="2000" dirty="0">
              <a:latin typeface="Comic Sans MS" pitchFamily="66" charset="0"/>
            </a:endParaRPr>
          </a:p>
        </p:txBody>
      </p:sp>
      <p:sp>
        <p:nvSpPr>
          <p:cNvPr id="5" name="4 Marcador de contenido"/>
          <p:cNvSpPr>
            <a:spLocks noGrp="1"/>
          </p:cNvSpPr>
          <p:nvPr>
            <p:ph sz="half" idx="2"/>
          </p:nvPr>
        </p:nvSpPr>
        <p:spPr/>
        <p:txBody>
          <a:bodyPr>
            <a:normAutofit/>
          </a:bodyPr>
          <a:lstStyle/>
          <a:p>
            <a:pPr>
              <a:buNone/>
            </a:pPr>
            <a:r>
              <a:rPr lang="es-ES" sz="2000" i="1" dirty="0" smtClean="0">
                <a:latin typeface="Comic Sans MS" pitchFamily="66" charset="0"/>
              </a:rPr>
              <a:t>   Carreras Humanísticas:</a:t>
            </a:r>
          </a:p>
          <a:p>
            <a:pPr>
              <a:buNone/>
            </a:pPr>
            <a:endParaRPr lang="es-ES" sz="2000" i="1" dirty="0" smtClean="0">
              <a:latin typeface="Comic Sans MS" pitchFamily="66" charset="0"/>
            </a:endParaRPr>
          </a:p>
          <a:p>
            <a:r>
              <a:rPr lang="es-ES" sz="2000" dirty="0" smtClean="0">
                <a:latin typeface="Comic Sans MS" pitchFamily="66" charset="0"/>
              </a:rPr>
              <a:t>Del total de Nativos digitales puros un 26%, 83 alumnos  corresponde a las carreras humanísticas</a:t>
            </a:r>
          </a:p>
          <a:p>
            <a:r>
              <a:rPr lang="es-ES" sz="2000" dirty="0" smtClean="0">
                <a:latin typeface="Comic Sans MS" pitchFamily="66" charset="0"/>
              </a:rPr>
              <a:t>De estos alumnos 56 son  mujeres y 27 hombres</a:t>
            </a:r>
            <a:endParaRPr lang="es-ES" sz="2000" dirty="0">
              <a:latin typeface="Comic Sans MS" pitchFamily="66"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000" dirty="0" smtClean="0">
                <a:solidFill>
                  <a:schemeClr val="tx1"/>
                </a:solidFill>
                <a:latin typeface="Comic Sans MS" pitchFamily="66" charset="0"/>
              </a:rPr>
              <a:t>Estilos  de  Aprendizaje Carreras Fácticas:</a:t>
            </a:r>
            <a:endParaRPr lang="es-ES" sz="2000" dirty="0">
              <a:solidFill>
                <a:schemeClr val="tx1"/>
              </a:solidFill>
              <a:latin typeface="Comic Sans MS" pitchFamily="66" charset="0"/>
            </a:endParaRPr>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3" y="2136963"/>
            <a:ext cx="6456016" cy="38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704088"/>
            <a:ext cx="8186766" cy="938962"/>
          </a:xfrm>
        </p:spPr>
        <p:txBody>
          <a:bodyPr>
            <a:normAutofit/>
          </a:bodyPr>
          <a:lstStyle/>
          <a:p>
            <a:r>
              <a:rPr lang="es-AR" sz="2400" dirty="0" smtClean="0">
                <a:solidFill>
                  <a:schemeClr val="tx1"/>
                </a:solidFill>
                <a:latin typeface="Comic Sans MS" pitchFamily="66" charset="0"/>
              </a:rPr>
              <a:t>Nativo digital:</a:t>
            </a:r>
            <a:endParaRPr lang="es-AR" sz="2400" dirty="0">
              <a:solidFill>
                <a:schemeClr val="tx1"/>
              </a:solidFill>
              <a:latin typeface="Comic Sans MS" pitchFamily="66" charset="0"/>
            </a:endParaRPr>
          </a:p>
        </p:txBody>
      </p:sp>
      <p:sp>
        <p:nvSpPr>
          <p:cNvPr id="3" name="2 Marcador de contenido"/>
          <p:cNvSpPr>
            <a:spLocks noGrp="1"/>
          </p:cNvSpPr>
          <p:nvPr>
            <p:ph idx="1"/>
          </p:nvPr>
        </p:nvSpPr>
        <p:spPr>
          <a:xfrm>
            <a:off x="428596" y="1714488"/>
            <a:ext cx="8215370" cy="4572032"/>
          </a:xfrm>
        </p:spPr>
        <p:txBody>
          <a:bodyPr>
            <a:normAutofit fontScale="25000" lnSpcReduction="20000"/>
          </a:bodyPr>
          <a:lstStyle/>
          <a:p>
            <a:pPr>
              <a:buNone/>
            </a:pPr>
            <a:r>
              <a:rPr lang="es-ES" sz="2200" dirty="0" smtClean="0">
                <a:latin typeface="Comic Sans MS" pitchFamily="66" charset="0"/>
              </a:rPr>
              <a:t>  </a:t>
            </a:r>
            <a:endParaRPr lang="es-ES" sz="2400" dirty="0" smtClean="0">
              <a:latin typeface="Comic Sans MS" pitchFamily="66" charset="0"/>
            </a:endParaRPr>
          </a:p>
          <a:p>
            <a:pPr algn="just"/>
            <a:r>
              <a:rPr lang="es-ES" sz="8000" dirty="0" smtClean="0">
                <a:latin typeface="Comic Sans MS" pitchFamily="66" charset="0"/>
              </a:rPr>
              <a:t>“Aquellos </a:t>
            </a:r>
            <a:r>
              <a:rPr lang="es-ES" sz="8000" dirty="0">
                <a:latin typeface="Comic Sans MS" pitchFamily="66" charset="0"/>
              </a:rPr>
              <a:t>sujetos que nacen y crecen en tiempos de Internet, rodeados de computadoras y dispositivos </a:t>
            </a:r>
            <a:r>
              <a:rPr lang="es-ES" sz="8000" dirty="0" smtClean="0">
                <a:latin typeface="Comic Sans MS" pitchFamily="66" charset="0"/>
              </a:rPr>
              <a:t>digitales”. </a:t>
            </a:r>
            <a:r>
              <a:rPr lang="es-ES_tradnl" sz="8000" dirty="0" smtClean="0">
                <a:latin typeface="Comic Sans MS" pitchFamily="66" charset="0"/>
              </a:rPr>
              <a:t>Nos  </a:t>
            </a:r>
            <a:r>
              <a:rPr lang="es-ES_tradnl" sz="8000" dirty="0">
                <a:latin typeface="Comic Sans MS" pitchFamily="66" charset="0"/>
              </a:rPr>
              <a:t>referimos a </a:t>
            </a:r>
            <a:r>
              <a:rPr lang="es-AR" sz="8000" dirty="0">
                <a:latin typeface="Comic Sans MS" pitchFamily="66" charset="0"/>
              </a:rPr>
              <a:t>las generaciones que nacieron a partir de los años ’80 y para  quienes la mayor parte de sus actividades relacionadas con la comunicación entre iguales, la gestión y socialización del conocimiento, </a:t>
            </a:r>
            <a:r>
              <a:rPr lang="es-AR" sz="8000" dirty="0" smtClean="0">
                <a:latin typeface="Comic Sans MS" pitchFamily="66" charset="0"/>
              </a:rPr>
              <a:t> </a:t>
            </a:r>
            <a:r>
              <a:rPr lang="es-AR" sz="8000" dirty="0">
                <a:latin typeface="Comic Sans MS" pitchFamily="66" charset="0"/>
              </a:rPr>
              <a:t>están mediatizadas por las nuevas </a:t>
            </a:r>
            <a:r>
              <a:rPr lang="es-AR" sz="8000" dirty="0" smtClean="0">
                <a:latin typeface="Comic Sans MS" pitchFamily="66" charset="0"/>
              </a:rPr>
              <a:t>tecnologías.</a:t>
            </a:r>
          </a:p>
          <a:p>
            <a:pPr algn="just"/>
            <a:endParaRPr lang="es-AR" sz="8000" dirty="0" smtClean="0">
              <a:latin typeface="Comic Sans MS" pitchFamily="66" charset="0"/>
            </a:endParaRPr>
          </a:p>
          <a:p>
            <a:pPr algn="just"/>
            <a:r>
              <a:rPr lang="es-AR" sz="8000" dirty="0" smtClean="0">
                <a:latin typeface="Comic Sans MS" pitchFamily="66" charset="0"/>
              </a:rPr>
              <a:t>Aquellas personas que por haber nacido en pleno </a:t>
            </a:r>
            <a:r>
              <a:rPr lang="es-AR" sz="8000" dirty="0" err="1" smtClean="0">
                <a:latin typeface="Comic Sans MS" pitchFamily="66" charset="0"/>
              </a:rPr>
              <a:t>big-bang</a:t>
            </a:r>
            <a:r>
              <a:rPr lang="es-AR" sz="8000" dirty="0" smtClean="0">
                <a:latin typeface="Comic Sans MS" pitchFamily="66" charset="0"/>
              </a:rPr>
              <a:t> de la era digital poseen una configuración psicocognitiva diferente, con habilidades y características particulares: </a:t>
            </a:r>
            <a:r>
              <a:rPr lang="es-ES" sz="8000" dirty="0" smtClean="0">
                <a:latin typeface="Comic Sans MS" pitchFamily="66" charset="0"/>
              </a:rPr>
              <a:t>hablaríamos de aquellas personas menores de treinta años </a:t>
            </a:r>
            <a:r>
              <a:rPr lang="es-AR" sz="8000" dirty="0" smtClean="0">
                <a:latin typeface="Comic Sans MS" pitchFamily="66" charset="0"/>
              </a:rPr>
              <a:t>han crecido en red, con la tecnología, tienen una habilidad innata para en el lenguaje y en el entorno digital.  Les gusta crear, toman el mundo como un terreno de juego, toman la red como un elemento socializador, aprenden en red y de la red, crecen explorando.</a:t>
            </a:r>
          </a:p>
          <a:p>
            <a:endParaRPr lang="es-AR" sz="8000" dirty="0">
              <a:latin typeface="Comic Sans MS" pitchFamily="66" charset="0"/>
            </a:endParaRPr>
          </a:p>
          <a:p>
            <a:pPr marL="0" indent="0">
              <a:buNone/>
            </a:pPr>
            <a:r>
              <a:rPr lang="es-ES" sz="8000" dirty="0">
                <a:latin typeface="Comic Sans MS" pitchFamily="66" charset="0"/>
              </a:rPr>
              <a:t> </a:t>
            </a:r>
            <a:endParaRPr lang="es-AR" sz="8000" dirty="0">
              <a:latin typeface="Comic Sans MS" pitchFamily="66" charset="0"/>
            </a:endParaRPr>
          </a:p>
          <a:p>
            <a:endParaRPr lang="es-AR" dirty="0"/>
          </a:p>
        </p:txBody>
      </p:sp>
    </p:spTree>
    <p:extLst>
      <p:ext uri="{BB962C8B-B14F-4D97-AF65-F5344CB8AC3E}">
        <p14:creationId xmlns:p14="http://schemas.microsoft.com/office/powerpoint/2010/main" val="17664767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2000" dirty="0" smtClean="0">
                <a:solidFill>
                  <a:schemeClr val="tx1"/>
                </a:solidFill>
                <a:latin typeface="Comic Sans MS" pitchFamily="66" charset="0"/>
              </a:rPr>
              <a:t>Estilos  de Aprendizaje Carreras Fácticas:</a:t>
            </a:r>
            <a:endParaRPr lang="es-ES"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2204865"/>
            <a:ext cx="6974749" cy="3960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000" dirty="0" smtClean="0">
                <a:solidFill>
                  <a:schemeClr val="tx1"/>
                </a:solidFill>
                <a:latin typeface="Comic Sans MS" pitchFamily="66" charset="0"/>
              </a:rPr>
              <a:t>Estilos de Aprendizaje Carreras Humanísticas:</a:t>
            </a:r>
            <a:endParaRPr lang="es-ES" sz="2000" dirty="0">
              <a:solidFill>
                <a:schemeClr val="tx1"/>
              </a:solidFill>
              <a:latin typeface="Comic Sans MS" pitchFamily="66" charset="0"/>
            </a:endParaRPr>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2" y="2204864"/>
            <a:ext cx="6480720" cy="3899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000" dirty="0" smtClean="0">
                <a:solidFill>
                  <a:schemeClr val="tx1"/>
                </a:solidFill>
                <a:latin typeface="Comic Sans MS" pitchFamily="66" charset="0"/>
              </a:rPr>
              <a:t>Estilos de Aprendizaje Carreras Humanísticas:</a:t>
            </a:r>
            <a:endParaRPr lang="es-ES" sz="2000" dirty="0">
              <a:solidFill>
                <a:schemeClr val="tx1"/>
              </a:solidFill>
              <a:latin typeface="Comic Sans MS" pitchFamily="66" charset="0"/>
            </a:endParaRPr>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03648" y="2204864"/>
            <a:ext cx="6346140" cy="3818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000" dirty="0" smtClean="0">
                <a:solidFill>
                  <a:schemeClr val="tx1"/>
                </a:solidFill>
                <a:latin typeface="Comic Sans MS" pitchFamily="66" charset="0"/>
              </a:rPr>
              <a:t>Cuadro comparativo Estilos Ciencias Fácticas y Humanísticas:</a:t>
            </a:r>
            <a:endParaRPr lang="es-ES" sz="2000" dirty="0">
              <a:solidFill>
                <a:schemeClr val="tx1"/>
              </a:solidFill>
              <a:latin typeface="Comic Sans MS" pitchFamily="66" charset="0"/>
            </a:endParaRPr>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2" y="2276872"/>
            <a:ext cx="6583736" cy="3961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000" dirty="0" smtClean="0">
                <a:solidFill>
                  <a:schemeClr val="tx1"/>
                </a:solidFill>
                <a:latin typeface="Comic Sans MS" pitchFamily="66" charset="0"/>
              </a:rPr>
              <a:t>En resumen:</a:t>
            </a:r>
            <a:endParaRPr lang="es-ES" sz="2000" dirty="0">
              <a:solidFill>
                <a:schemeClr val="tx1"/>
              </a:solidFill>
              <a:latin typeface="Comic Sans MS" pitchFamily="66" charset="0"/>
            </a:endParaRPr>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2" y="2145027"/>
            <a:ext cx="6768752" cy="3948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704088"/>
            <a:ext cx="8186766" cy="796086"/>
          </a:xfrm>
        </p:spPr>
        <p:txBody>
          <a:bodyPr>
            <a:normAutofit/>
          </a:bodyPr>
          <a:lstStyle/>
          <a:p>
            <a:r>
              <a:rPr lang="es-ES" sz="2000" dirty="0" smtClean="0">
                <a:solidFill>
                  <a:schemeClr val="tx1"/>
                </a:solidFill>
                <a:latin typeface="Comic Sans MS" pitchFamily="66" charset="0"/>
              </a:rPr>
              <a:t>    Análisis de Resultados: </a:t>
            </a:r>
            <a:endParaRPr lang="es-ES" sz="2000" dirty="0">
              <a:solidFill>
                <a:schemeClr val="tx1"/>
              </a:solidFill>
              <a:latin typeface="Comic Sans MS" pitchFamily="66" charset="0"/>
            </a:endParaRPr>
          </a:p>
        </p:txBody>
      </p:sp>
      <p:sp>
        <p:nvSpPr>
          <p:cNvPr id="3" name="2 Marcador de contenido"/>
          <p:cNvSpPr>
            <a:spLocks noGrp="1"/>
          </p:cNvSpPr>
          <p:nvPr>
            <p:ph idx="1"/>
          </p:nvPr>
        </p:nvSpPr>
        <p:spPr>
          <a:xfrm>
            <a:off x="428596" y="1785926"/>
            <a:ext cx="8229600" cy="4389120"/>
          </a:xfrm>
        </p:spPr>
        <p:txBody>
          <a:bodyPr>
            <a:normAutofit fontScale="92500" lnSpcReduction="10000"/>
          </a:bodyPr>
          <a:lstStyle/>
          <a:p>
            <a:pPr algn="just"/>
            <a:r>
              <a:rPr lang="es-ES" sz="2000" dirty="0" smtClean="0">
                <a:latin typeface="Comic Sans MS" pitchFamily="66" charset="0"/>
              </a:rPr>
              <a:t>Podríamos pensar que existe una </a:t>
            </a:r>
            <a:r>
              <a:rPr lang="es-ES" sz="2000" i="1" dirty="0" smtClean="0">
                <a:latin typeface="Comic Sans MS" pitchFamily="66" charset="0"/>
              </a:rPr>
              <a:t>tendencia</a:t>
            </a:r>
            <a:r>
              <a:rPr lang="es-ES" sz="2000" dirty="0" smtClean="0">
                <a:latin typeface="Comic Sans MS" pitchFamily="66" charset="0"/>
              </a:rPr>
              <a:t> a la utilización del estilo asimilador y una tendencia al estilo convergente en la población total sin distinción de carrera.</a:t>
            </a:r>
          </a:p>
          <a:p>
            <a:pPr algn="just"/>
            <a:r>
              <a:rPr lang="es-ES" sz="2000" dirty="0" smtClean="0">
                <a:latin typeface="Comic Sans MS" pitchFamily="66" charset="0"/>
              </a:rPr>
              <a:t> Hablamos de </a:t>
            </a:r>
            <a:r>
              <a:rPr lang="es-ES" sz="2000" i="1" dirty="0" smtClean="0">
                <a:latin typeface="Comic Sans MS" pitchFamily="66" charset="0"/>
              </a:rPr>
              <a:t>tendencias </a:t>
            </a:r>
            <a:r>
              <a:rPr lang="es-ES" sz="2000" dirty="0" smtClean="0">
                <a:latin typeface="Comic Sans MS" pitchFamily="66" charset="0"/>
              </a:rPr>
              <a:t>ya que son procesos que se hallan en constante evolución. </a:t>
            </a:r>
          </a:p>
          <a:p>
            <a:pPr algn="just"/>
            <a:r>
              <a:rPr lang="es-ES" sz="2000" dirty="0" smtClean="0">
                <a:latin typeface="Comic Sans MS" pitchFamily="66" charset="0"/>
              </a:rPr>
              <a:t>No se han encontrado diferencias significativas entre los alumnos pertenecientes a las Carreras Fácticas respecto de las Humanísticas. Sin embargo, se observa una tendencia predominante a la utilización del Estilo de aprendizaje </a:t>
            </a:r>
            <a:r>
              <a:rPr lang="es-ES" sz="2000" i="1" dirty="0" smtClean="0">
                <a:latin typeface="Comic Sans MS" pitchFamily="66" charset="0"/>
              </a:rPr>
              <a:t>Convergente, </a:t>
            </a:r>
            <a:r>
              <a:rPr lang="es-ES" sz="2000" dirty="0" smtClean="0">
                <a:latin typeface="Comic Sans MS" pitchFamily="66" charset="0"/>
              </a:rPr>
              <a:t>el cual se caracteriza por el uso práctico de las teorías y las ideas para la solución de los problemas y el trabajo con objetos fundamentalmente, a diferencia del estilo </a:t>
            </a:r>
            <a:r>
              <a:rPr lang="es-ES" sz="2000" i="1" dirty="0" smtClean="0">
                <a:latin typeface="Comic Sans MS" pitchFamily="66" charset="0"/>
              </a:rPr>
              <a:t>Divergente , </a:t>
            </a:r>
            <a:r>
              <a:rPr lang="es-ES" sz="2000" dirty="0" smtClean="0">
                <a:latin typeface="Comic Sans MS" pitchFamily="66" charset="0"/>
              </a:rPr>
              <a:t>el cual, se refiere a estudiantes motivados por hacer descubrimientos, saber el porqué de las situaciones, de las cosas y fenómenos, siendo sujetos creativos que prefieren la información presentada de forma detallada y sistemática y con posibilidad de discutir sobre ella. </a:t>
            </a:r>
            <a:endParaRPr lang="es-ES" sz="2000" i="1" dirty="0">
              <a:latin typeface="Comic Sans MS" pitchFamily="66"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714348" y="642918"/>
            <a:ext cx="7143800" cy="571504"/>
          </a:xfrm>
        </p:spPr>
        <p:txBody>
          <a:bodyPr>
            <a:normAutofit/>
          </a:bodyPr>
          <a:lstStyle/>
          <a:p>
            <a:r>
              <a:rPr lang="es-ES" sz="2000" dirty="0" smtClean="0">
                <a:solidFill>
                  <a:schemeClr val="tx1"/>
                </a:solidFill>
                <a:latin typeface="Comic Sans MS" pitchFamily="66" charset="0"/>
              </a:rPr>
              <a:t>También…</a:t>
            </a:r>
            <a:endParaRPr lang="es-ES" sz="2000" dirty="0">
              <a:solidFill>
                <a:schemeClr val="tx1"/>
              </a:solidFill>
              <a:latin typeface="Comic Sans MS" pitchFamily="66" charset="0"/>
            </a:endParaRPr>
          </a:p>
        </p:txBody>
      </p:sp>
      <p:sp>
        <p:nvSpPr>
          <p:cNvPr id="7" name="6 Marcador de contenido"/>
          <p:cNvSpPr>
            <a:spLocks noGrp="1"/>
          </p:cNvSpPr>
          <p:nvPr>
            <p:ph idx="1"/>
          </p:nvPr>
        </p:nvSpPr>
        <p:spPr>
          <a:xfrm>
            <a:off x="428596" y="1071546"/>
            <a:ext cx="8258204" cy="5500726"/>
          </a:xfrm>
        </p:spPr>
        <p:txBody>
          <a:bodyPr>
            <a:normAutofit fontScale="92500" lnSpcReduction="10000"/>
          </a:bodyPr>
          <a:lstStyle/>
          <a:p>
            <a:pPr algn="ctr"/>
            <a:endParaRPr lang="es-ES" sz="2000" dirty="0" smtClean="0">
              <a:latin typeface="Comic Sans MS" pitchFamily="66" charset="0"/>
            </a:endParaRPr>
          </a:p>
          <a:p>
            <a:pPr algn="just"/>
            <a:r>
              <a:rPr lang="es-ES" sz="2000" dirty="0" smtClean="0">
                <a:latin typeface="Comic Sans MS" pitchFamily="66" charset="0"/>
              </a:rPr>
              <a:t>Encontramos, una tendencia al Estilo </a:t>
            </a:r>
            <a:r>
              <a:rPr lang="es-ES" sz="2000" i="1" dirty="0" smtClean="0">
                <a:latin typeface="Comic Sans MS" pitchFamily="66" charset="0"/>
              </a:rPr>
              <a:t>Asimilador  por </a:t>
            </a:r>
            <a:r>
              <a:rPr lang="es-ES" sz="2000" dirty="0" smtClean="0">
                <a:latin typeface="Comic Sans MS" pitchFamily="66" charset="0"/>
              </a:rPr>
              <a:t>sobre el acomodador</a:t>
            </a:r>
            <a:r>
              <a:rPr lang="es-ES" sz="2000" i="1" dirty="0" smtClean="0">
                <a:latin typeface="Comic Sans MS" pitchFamily="66" charset="0"/>
              </a:rPr>
              <a:t>, </a:t>
            </a:r>
            <a:r>
              <a:rPr lang="es-ES" sz="2000" dirty="0" smtClean="0">
                <a:latin typeface="Comic Sans MS" pitchFamily="66" charset="0"/>
              </a:rPr>
              <a:t>caracterizado el primero por ser formalmente abstracto, los estudiantes con este estilo prefieren una información bien organizada, distribución de datos en forma lógica, concisas, aprender teorías, leyes y generalizaciones preocupándose poco por su aplicación .</a:t>
            </a:r>
          </a:p>
          <a:p>
            <a:pPr algn="just"/>
            <a:r>
              <a:rPr lang="es-ES" sz="2000" dirty="0" smtClean="0">
                <a:latin typeface="Comic Sans MS" pitchFamily="66" charset="0"/>
              </a:rPr>
              <a:t>Respecto al Estilo </a:t>
            </a:r>
            <a:r>
              <a:rPr lang="es-ES" sz="2000" i="1" dirty="0" smtClean="0">
                <a:latin typeface="Comic Sans MS" pitchFamily="66" charset="0"/>
              </a:rPr>
              <a:t>Acomodador</a:t>
            </a:r>
            <a:r>
              <a:rPr lang="es-ES" sz="2000" dirty="0" smtClean="0">
                <a:latin typeface="Comic Sans MS" pitchFamily="66" charset="0"/>
              </a:rPr>
              <a:t>, se particulariza por buscar el significado a las experiencias de aprendizaje disfrutando el llevar a cabo planes que impliquen nuevas experiencias.</a:t>
            </a:r>
          </a:p>
          <a:p>
            <a:pPr algn="just"/>
            <a:r>
              <a:rPr lang="es-ES" sz="2000" dirty="0" smtClean="0">
                <a:latin typeface="Comic Sans MS" pitchFamily="66" charset="0"/>
              </a:rPr>
              <a:t>Parecería ser que el contexto actual en el que se desarrollan los nativos actúa homogeneizando sus modos de adquirir y aprehender el conocimiento, lo que lleva a que no se registren diferencias entre los distintos estilos utilizados. </a:t>
            </a:r>
          </a:p>
          <a:p>
            <a:pPr algn="just"/>
            <a:r>
              <a:rPr lang="es-ES" sz="2000" dirty="0" smtClean="0">
                <a:latin typeface="Comic Sans MS" pitchFamily="66" charset="0"/>
              </a:rPr>
              <a:t>Podemos pensar que los avances y las nuevas tecnologías en las que están inmersos desde pequeños operan formateando tendencias uniformes, impactando en los procesos cognitivos y en los estilos de aprendizaje produciendo procesos homogéneos y tendencias similares en los estilos y apropiación del conocimiento. </a:t>
            </a:r>
            <a:endParaRPr lang="es-ES" sz="2000" dirty="0">
              <a:latin typeface="Comic Sans MS" pitchFamily="66"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lstStyle/>
          <a:p>
            <a:pPr algn="ctr"/>
            <a:r>
              <a:rPr lang="es-ES" sz="3200" dirty="0" smtClean="0">
                <a:solidFill>
                  <a:schemeClr val="tx1"/>
                </a:solidFill>
                <a:latin typeface="Comic Sans MS" pitchFamily="66" charset="0"/>
              </a:rPr>
              <a:t/>
            </a:r>
            <a:br>
              <a:rPr lang="es-ES" sz="3200" dirty="0" smtClean="0">
                <a:solidFill>
                  <a:schemeClr val="tx1"/>
                </a:solidFill>
                <a:latin typeface="Comic Sans MS" pitchFamily="66" charset="0"/>
              </a:rPr>
            </a:br>
            <a:r>
              <a:rPr lang="es-ES" sz="3200" dirty="0" smtClean="0">
                <a:solidFill>
                  <a:schemeClr val="tx1"/>
                </a:solidFill>
                <a:latin typeface="Comic Sans MS" pitchFamily="66" charset="0"/>
              </a:rPr>
              <a:t/>
            </a:r>
            <a:br>
              <a:rPr lang="es-ES" sz="3200" dirty="0" smtClean="0">
                <a:solidFill>
                  <a:schemeClr val="tx1"/>
                </a:solidFill>
                <a:latin typeface="Comic Sans MS" pitchFamily="66" charset="0"/>
              </a:rPr>
            </a:br>
            <a:endParaRPr lang="es-ES" sz="3600" dirty="0">
              <a:solidFill>
                <a:schemeClr val="tx1"/>
              </a:solidFill>
              <a:latin typeface="Comic Sans MS" pitchFamily="66" charset="0"/>
            </a:endParaRPr>
          </a:p>
        </p:txBody>
      </p:sp>
      <p:sp>
        <p:nvSpPr>
          <p:cNvPr id="8" name="7 Subtítulo"/>
          <p:cNvSpPr>
            <a:spLocks noGrp="1"/>
          </p:cNvSpPr>
          <p:nvPr>
            <p:ph type="subTitle" idx="1"/>
          </p:nvPr>
        </p:nvSpPr>
        <p:spPr>
          <a:xfrm>
            <a:off x="533400" y="1857364"/>
            <a:ext cx="7681938" cy="1500198"/>
          </a:xfrm>
        </p:spPr>
        <p:txBody>
          <a:bodyPr>
            <a:normAutofit/>
          </a:bodyPr>
          <a:lstStyle/>
          <a:p>
            <a:pPr algn="ctr"/>
            <a:r>
              <a:rPr lang="es-ES" sz="3600" dirty="0" smtClean="0">
                <a:latin typeface="Comic Sans MS" pitchFamily="66" charset="0"/>
              </a:rPr>
              <a:t>Conclusiones</a:t>
            </a:r>
            <a:endParaRPr lang="es-ES" sz="3600" dirty="0">
              <a:latin typeface="Comic Sans MS" pitchFamily="66" charset="0"/>
            </a:endParaRPr>
          </a:p>
        </p:txBody>
      </p:sp>
      <p:pic>
        <p:nvPicPr>
          <p:cNvPr id="2050" name="Picture 2"/>
          <p:cNvPicPr>
            <a:picLocks noChangeAspect="1" noChangeArrowheads="1"/>
          </p:cNvPicPr>
          <p:nvPr/>
        </p:nvPicPr>
        <p:blipFill>
          <a:blip r:embed="rId2"/>
          <a:srcRect/>
          <a:stretch>
            <a:fillRect/>
          </a:stretch>
        </p:blipFill>
        <p:spPr bwMode="auto">
          <a:xfrm>
            <a:off x="3000364" y="3286124"/>
            <a:ext cx="2571768" cy="250033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dirty="0"/>
          </a:p>
        </p:txBody>
      </p:sp>
      <p:sp>
        <p:nvSpPr>
          <p:cNvPr id="3" name="2 Marcador de contenido"/>
          <p:cNvSpPr>
            <a:spLocks noGrp="1"/>
          </p:cNvSpPr>
          <p:nvPr>
            <p:ph idx="1"/>
          </p:nvPr>
        </p:nvSpPr>
        <p:spPr/>
        <p:txBody>
          <a:bodyPr>
            <a:normAutofit/>
          </a:bodyPr>
          <a:lstStyle/>
          <a:p>
            <a:endParaRPr lang="es-ES_tradnl" sz="2000" dirty="0" smtClean="0">
              <a:latin typeface="Comic Sans MS" pitchFamily="66" charset="0"/>
            </a:endParaRPr>
          </a:p>
          <a:p>
            <a:pPr marL="0" indent="0">
              <a:buNone/>
            </a:pPr>
            <a:endParaRPr lang="es-ES_tradnl" sz="2000" dirty="0" smtClean="0">
              <a:latin typeface="Comic Sans MS" pitchFamily="66" charset="0"/>
            </a:endParaRPr>
          </a:p>
          <a:p>
            <a:r>
              <a:rPr lang="es-ES" sz="2000" dirty="0">
                <a:latin typeface="Comic Sans MS" pitchFamily="66" charset="0"/>
              </a:rPr>
              <a:t>El presente trabajo aporta datos acerca de la predominancia en los estilos de aprendizaje de los nativos digitales que les permitirá a los profesionales que trabajan en el escenario educativo plantear nuevas formas de enseñanza-aprendizaje, estando atentos a los cambios en el perfil del estudiante, influido por su medio social y sobre todo por las nuevas tecnologías.</a:t>
            </a:r>
          </a:p>
          <a:p>
            <a:pPr marL="0" indent="0">
              <a:buNone/>
            </a:pPr>
            <a:endParaRPr lang="es-ES_tradnl" sz="2000" dirty="0" smtClean="0">
              <a:latin typeface="Comic Sans MS" pitchFamily="66" charset="0"/>
            </a:endParaRPr>
          </a:p>
        </p:txBody>
      </p:sp>
    </p:spTree>
    <p:extLst>
      <p:ext uri="{BB962C8B-B14F-4D97-AF65-F5344CB8AC3E}">
        <p14:creationId xmlns:p14="http://schemas.microsoft.com/office/powerpoint/2010/main" val="6380953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785794"/>
            <a:ext cx="8115328" cy="581772"/>
          </a:xfrm>
        </p:spPr>
        <p:txBody>
          <a:bodyPr>
            <a:noAutofit/>
          </a:bodyPr>
          <a:lstStyle/>
          <a:p>
            <a:r>
              <a:rPr lang="es-ES" sz="2000" dirty="0" smtClean="0">
                <a:solidFill>
                  <a:schemeClr val="tx1"/>
                </a:solidFill>
                <a:latin typeface="Comic Sans MS" pitchFamily="66" charset="0"/>
              </a:rPr>
              <a:t>     </a:t>
            </a:r>
            <a:br>
              <a:rPr lang="es-ES" sz="2000" dirty="0" smtClean="0">
                <a:solidFill>
                  <a:schemeClr val="tx1"/>
                </a:solidFill>
                <a:latin typeface="Comic Sans MS" pitchFamily="66" charset="0"/>
              </a:rPr>
            </a:br>
            <a:r>
              <a:rPr lang="es-ES" sz="2000" dirty="0" smtClean="0">
                <a:solidFill>
                  <a:schemeClr val="tx1"/>
                </a:solidFill>
                <a:latin typeface="Comic Sans MS" pitchFamily="66" charset="0"/>
              </a:rPr>
              <a:t>     </a:t>
            </a:r>
            <a:endParaRPr lang="es-ES" sz="2400" dirty="0">
              <a:latin typeface="Comic Sans MS" pitchFamily="66" charset="0"/>
            </a:endParaRPr>
          </a:p>
        </p:txBody>
      </p:sp>
      <p:sp>
        <p:nvSpPr>
          <p:cNvPr id="3" name="2 Marcador de contenido"/>
          <p:cNvSpPr>
            <a:spLocks noGrp="1"/>
          </p:cNvSpPr>
          <p:nvPr>
            <p:ph idx="1"/>
          </p:nvPr>
        </p:nvSpPr>
        <p:spPr>
          <a:xfrm>
            <a:off x="500034" y="1214422"/>
            <a:ext cx="8329642" cy="5181616"/>
          </a:xfrm>
        </p:spPr>
        <p:txBody>
          <a:bodyPr>
            <a:normAutofit/>
          </a:bodyPr>
          <a:lstStyle/>
          <a:p>
            <a:pPr algn="just"/>
            <a:endParaRPr lang="es-ES" sz="2000" dirty="0" smtClean="0">
              <a:latin typeface="Comic Sans MS" pitchFamily="66" charset="0"/>
            </a:endParaRPr>
          </a:p>
          <a:p>
            <a:pPr marL="0" indent="0" algn="just">
              <a:buNone/>
            </a:pPr>
            <a:endParaRPr lang="es-ES" sz="2000" dirty="0" smtClean="0">
              <a:latin typeface="Comic Sans MS" pitchFamily="66" charset="0"/>
            </a:endParaRPr>
          </a:p>
          <a:p>
            <a:pPr algn="just"/>
            <a:r>
              <a:rPr lang="es-ES" sz="2000" dirty="0" smtClean="0">
                <a:latin typeface="Comic Sans MS" pitchFamily="66" charset="0"/>
              </a:rPr>
              <a:t>Podemos pensar que el constante progreso en las tecnologías de la información y la digitalización de la cultura demanda una revisión de las propuestas educativas para la adaptación al alumno digital ingresante a la universidad</a:t>
            </a:r>
            <a:r>
              <a:rPr lang="es-ES" sz="2000" dirty="0" smtClean="0">
                <a:latin typeface="Comic Sans MS" pitchFamily="66" charset="0"/>
              </a:rPr>
              <a:t>.</a:t>
            </a:r>
          </a:p>
          <a:p>
            <a:pPr marL="0" indent="0" algn="just">
              <a:buNone/>
            </a:pPr>
            <a:endParaRPr lang="es-ES" sz="2000" dirty="0" smtClean="0">
              <a:latin typeface="Comic Sans MS" pitchFamily="66" charset="0"/>
            </a:endParaRPr>
          </a:p>
          <a:p>
            <a:pPr algn="just"/>
            <a:r>
              <a:rPr lang="es-ES_tradnl" sz="2000" dirty="0">
                <a:latin typeface="Comic Sans MS" pitchFamily="66" charset="0"/>
              </a:rPr>
              <a:t>Consideramos que es importante comenzar a construir y reconstruir las herramientas adquiridas y porque no inventar nuevas que resulten más operativas, interactivas, de acuerdo al pensamiento de los nativos digitales que tal como sabemos presentan características diferentes a sus predecesores.</a:t>
            </a:r>
          </a:p>
          <a:p>
            <a:pPr algn="just"/>
            <a:endParaRPr lang="es-ES" sz="2000" dirty="0" smtClean="0">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714356"/>
            <a:ext cx="7786742" cy="642942"/>
          </a:xfrm>
        </p:spPr>
        <p:txBody>
          <a:bodyPr>
            <a:normAutofit/>
          </a:bodyPr>
          <a:lstStyle/>
          <a:p>
            <a:r>
              <a:rPr lang="es-AR" sz="2000" dirty="0" smtClean="0">
                <a:solidFill>
                  <a:schemeClr val="tx1"/>
                </a:solidFill>
                <a:latin typeface="Comic Sans MS" pitchFamily="66" charset="0"/>
              </a:rPr>
              <a:t>      Inmigrante Digital:</a:t>
            </a:r>
            <a:endParaRPr lang="es-AR" sz="2000" dirty="0">
              <a:solidFill>
                <a:schemeClr val="tx1"/>
              </a:solidFill>
              <a:latin typeface="Comic Sans MS" pitchFamily="66" charset="0"/>
            </a:endParaRPr>
          </a:p>
        </p:txBody>
      </p:sp>
      <p:sp>
        <p:nvSpPr>
          <p:cNvPr id="3" name="2 Marcador de contenido"/>
          <p:cNvSpPr>
            <a:spLocks noGrp="1"/>
          </p:cNvSpPr>
          <p:nvPr>
            <p:ph idx="1"/>
          </p:nvPr>
        </p:nvSpPr>
        <p:spPr>
          <a:xfrm>
            <a:off x="571472" y="1571612"/>
            <a:ext cx="8072494" cy="4786346"/>
          </a:xfrm>
        </p:spPr>
        <p:txBody>
          <a:bodyPr>
            <a:normAutofit/>
          </a:bodyPr>
          <a:lstStyle/>
          <a:p>
            <a:pPr algn="just"/>
            <a:endParaRPr lang="es-ES" sz="2000" dirty="0" smtClean="0">
              <a:latin typeface="Comic Sans MS" pitchFamily="66" charset="0"/>
            </a:endParaRPr>
          </a:p>
          <a:p>
            <a:pPr algn="just"/>
            <a:r>
              <a:rPr lang="es-ES" sz="2000" dirty="0" smtClean="0">
                <a:latin typeface="Comic Sans MS" pitchFamily="66" charset="0"/>
              </a:rPr>
              <a:t>Se </a:t>
            </a:r>
            <a:r>
              <a:rPr lang="es-ES" sz="2000" dirty="0">
                <a:latin typeface="Comic Sans MS" pitchFamily="66" charset="0"/>
              </a:rPr>
              <a:t>utiliza en cambio el término “inmigrantes digitales”  para denominar a  todas aquellas personas nacidas antes del año ’79, o sea en la era </a:t>
            </a:r>
            <a:r>
              <a:rPr lang="es-ES" sz="2000" dirty="0" smtClean="0">
                <a:latin typeface="Comic Sans MS" pitchFamily="66" charset="0"/>
              </a:rPr>
              <a:t>pre- </a:t>
            </a:r>
            <a:r>
              <a:rPr lang="es-ES" sz="2000" dirty="0">
                <a:latin typeface="Comic Sans MS" pitchFamily="66" charset="0"/>
              </a:rPr>
              <a:t>digital, nacidos en un periodo distinto pero que manejan la tecnología al igual que los nativos. Se han adaptado a ésta y hablan su idioma pero con un cierto “acento”.  Serian aquellos que no nacieron en un mundo digital, pero que han </a:t>
            </a:r>
            <a:r>
              <a:rPr lang="es-ES" sz="2000" dirty="0" smtClean="0">
                <a:latin typeface="Comic Sans MS" pitchFamily="66" charset="0"/>
              </a:rPr>
              <a:t>adoptado </a:t>
            </a:r>
            <a:r>
              <a:rPr lang="es-ES" sz="2000" dirty="0">
                <a:latin typeface="Comic Sans MS" pitchFamily="66" charset="0"/>
              </a:rPr>
              <a:t>los aspectos de la </a:t>
            </a:r>
            <a:r>
              <a:rPr lang="es-ES" sz="2000" dirty="0" smtClean="0">
                <a:latin typeface="Comic Sans MS" pitchFamily="66" charset="0"/>
              </a:rPr>
              <a:t>nueva </a:t>
            </a:r>
            <a:r>
              <a:rPr lang="es-ES" sz="2000" dirty="0">
                <a:latin typeface="Comic Sans MS" pitchFamily="66" charset="0"/>
              </a:rPr>
              <a:t>tecnología</a:t>
            </a:r>
            <a:r>
              <a:rPr lang="es-ES" sz="2000" dirty="0" smtClean="0">
                <a:latin typeface="Comic Sans MS" pitchFamily="66" charset="0"/>
              </a:rPr>
              <a:t>.</a:t>
            </a:r>
          </a:p>
          <a:p>
            <a:pPr algn="just"/>
            <a:endParaRPr lang="es-ES" sz="2000" dirty="0" smtClean="0">
              <a:latin typeface="Comic Sans MS" pitchFamily="66" charset="0"/>
            </a:endParaRPr>
          </a:p>
          <a:p>
            <a:pPr algn="just"/>
            <a:r>
              <a:rPr lang="es-ES" sz="2000" dirty="0" smtClean="0">
                <a:latin typeface="Comic Sans MS" pitchFamily="66" charset="0"/>
              </a:rPr>
              <a:t>Nativo Digital Puro: </a:t>
            </a:r>
          </a:p>
          <a:p>
            <a:pPr algn="just">
              <a:buNone/>
            </a:pPr>
            <a:r>
              <a:rPr lang="es-ES" sz="2000" dirty="0" smtClean="0">
                <a:latin typeface="Comic Sans MS" pitchFamily="66" charset="0"/>
              </a:rPr>
              <a:t>   Dentro de los nativos digitales, nacidos en la era de la tecnología y la información, podemos encontrar a los “puros”, es decir, sujetos que han nacido a partir de 1990 y los cuales fueron estudiados en esta investigación. </a:t>
            </a:r>
          </a:p>
          <a:p>
            <a:pPr algn="just"/>
            <a:endParaRPr lang="es-AR" sz="2000" dirty="0">
              <a:latin typeface="Comic Sans MS" pitchFamily="66" charset="0"/>
            </a:endParaRPr>
          </a:p>
        </p:txBody>
      </p:sp>
    </p:spTree>
    <p:extLst>
      <p:ext uri="{BB962C8B-B14F-4D97-AF65-F5344CB8AC3E}">
        <p14:creationId xmlns:p14="http://schemas.microsoft.com/office/powerpoint/2010/main" val="37409937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dirty="0"/>
          </a:p>
        </p:txBody>
      </p:sp>
      <p:sp>
        <p:nvSpPr>
          <p:cNvPr id="3" name="2 Marcador de contenido"/>
          <p:cNvSpPr>
            <a:spLocks noGrp="1"/>
          </p:cNvSpPr>
          <p:nvPr>
            <p:ph idx="1"/>
          </p:nvPr>
        </p:nvSpPr>
        <p:spPr/>
        <p:txBody>
          <a:bodyPr>
            <a:normAutofit/>
          </a:bodyPr>
          <a:lstStyle/>
          <a:p>
            <a:pPr algn="just"/>
            <a:r>
              <a:rPr lang="es-ES" sz="2000" dirty="0" smtClean="0">
                <a:latin typeface="Comic Sans MS" pitchFamily="66" charset="0"/>
              </a:rPr>
              <a:t>Teniendo en cuenta </a:t>
            </a:r>
            <a:r>
              <a:rPr lang="es-ES" sz="2000" dirty="0">
                <a:latin typeface="Comic Sans MS" pitchFamily="66" charset="0"/>
              </a:rPr>
              <a:t>la vertiginosidad de los cambios y la velocidad de los mismos, se exige por parte de los profesionales de la educación una rápida e incesante adaptación para no quedar obsoletos ante las demandas que la práctica </a:t>
            </a:r>
            <a:r>
              <a:rPr lang="es-ES" sz="2000" dirty="0" smtClean="0">
                <a:latin typeface="Comic Sans MS" pitchFamily="66" charset="0"/>
              </a:rPr>
              <a:t>requiere.</a:t>
            </a:r>
          </a:p>
          <a:p>
            <a:pPr marL="0" indent="0" algn="just">
              <a:buNone/>
            </a:pPr>
            <a:endParaRPr lang="es-ES" sz="2000" dirty="0">
              <a:latin typeface="Comic Sans MS" pitchFamily="66" charset="0"/>
            </a:endParaRPr>
          </a:p>
          <a:p>
            <a:pPr algn="just"/>
            <a:r>
              <a:rPr lang="es-AR" sz="2000" dirty="0">
                <a:latin typeface="Comic Sans MS" pitchFamily="66" charset="0"/>
              </a:rPr>
              <a:t>Esta investigación es un instrumento que permite continuar el cuestionamiento y la problematización de las estrategias y técnicas pedagógicas utilizadas por  los docentes de la universidad, </a:t>
            </a:r>
            <a:r>
              <a:rPr lang="es-AR" sz="2000" dirty="0" smtClean="0">
                <a:latin typeface="Comic Sans MS" pitchFamily="66" charset="0"/>
              </a:rPr>
              <a:t>surgiendo </a:t>
            </a:r>
            <a:r>
              <a:rPr lang="es-AR" sz="2000" dirty="0">
                <a:latin typeface="Comic Sans MS" pitchFamily="66" charset="0"/>
              </a:rPr>
              <a:t>así interrogantes acerca del papel de la esta para dar respuesta al “nuevo aprendiz” producto del nuevo escenario social global.</a:t>
            </a:r>
            <a:endParaRPr lang="es-ES" sz="2000" dirty="0">
              <a:latin typeface="Comic Sans MS" pitchFamily="66" charset="0"/>
            </a:endParaRPr>
          </a:p>
          <a:p>
            <a:pPr algn="just">
              <a:buNone/>
            </a:pPr>
            <a:r>
              <a:rPr lang="es-ES" sz="2000" dirty="0">
                <a:latin typeface="Comic Sans MS" pitchFamily="66" charset="0"/>
              </a:rPr>
              <a:t>                                                                     ¡Muchas Gracias!</a:t>
            </a:r>
          </a:p>
          <a:p>
            <a:endParaRPr lang="es-AR" dirty="0"/>
          </a:p>
        </p:txBody>
      </p:sp>
    </p:spTree>
    <p:extLst>
      <p:ext uri="{BB962C8B-B14F-4D97-AF65-F5344CB8AC3E}">
        <p14:creationId xmlns:p14="http://schemas.microsoft.com/office/powerpoint/2010/main" val="1114212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normAutofit/>
          </a:bodyPr>
          <a:lstStyle/>
          <a:p>
            <a:r>
              <a:rPr lang="es-ES" sz="2000" dirty="0" smtClean="0">
                <a:solidFill>
                  <a:schemeClr val="tx1"/>
                </a:solidFill>
                <a:latin typeface="Comic Sans MS" pitchFamily="66" charset="0"/>
              </a:rPr>
              <a:t>Las principales diferencias son:</a:t>
            </a:r>
            <a:endParaRPr lang="es-ES" sz="2000" dirty="0">
              <a:solidFill>
                <a:schemeClr val="tx1"/>
              </a:solidFill>
              <a:latin typeface="Comic Sans MS" pitchFamily="66" charset="0"/>
            </a:endParaRPr>
          </a:p>
        </p:txBody>
      </p:sp>
      <p:sp>
        <p:nvSpPr>
          <p:cNvPr id="7" name="6 Marcador de texto"/>
          <p:cNvSpPr>
            <a:spLocks noGrp="1"/>
          </p:cNvSpPr>
          <p:nvPr>
            <p:ph type="body" idx="1"/>
          </p:nvPr>
        </p:nvSpPr>
        <p:spPr/>
        <p:txBody>
          <a:bodyPr/>
          <a:lstStyle/>
          <a:p>
            <a:r>
              <a:rPr lang="es-ES" sz="2000" b="0" dirty="0" smtClean="0">
                <a:solidFill>
                  <a:schemeClr val="tx1"/>
                </a:solidFill>
                <a:latin typeface="Comic Sans MS" pitchFamily="66" charset="0"/>
              </a:rPr>
              <a:t>Nativos Digitales</a:t>
            </a:r>
            <a:endParaRPr lang="es-ES" sz="2000" b="0" dirty="0">
              <a:solidFill>
                <a:schemeClr val="tx1"/>
              </a:solidFill>
              <a:latin typeface="Comic Sans MS" pitchFamily="66" charset="0"/>
            </a:endParaRPr>
          </a:p>
        </p:txBody>
      </p:sp>
      <p:sp>
        <p:nvSpPr>
          <p:cNvPr id="9" name="8 Marcador de texto"/>
          <p:cNvSpPr>
            <a:spLocks noGrp="1"/>
          </p:cNvSpPr>
          <p:nvPr>
            <p:ph type="body" sz="half" idx="3"/>
          </p:nvPr>
        </p:nvSpPr>
        <p:spPr/>
        <p:txBody>
          <a:bodyPr>
            <a:normAutofit/>
          </a:bodyPr>
          <a:lstStyle/>
          <a:p>
            <a:r>
              <a:rPr lang="es-ES" sz="2000" b="0" dirty="0" smtClean="0">
                <a:solidFill>
                  <a:schemeClr val="tx1"/>
                </a:solidFill>
                <a:latin typeface="Comic Sans MS" pitchFamily="66" charset="0"/>
              </a:rPr>
              <a:t>Inmigrantes Digitales</a:t>
            </a:r>
            <a:r>
              <a:rPr lang="es-ES" sz="2000" dirty="0" smtClean="0">
                <a:solidFill>
                  <a:schemeClr val="tx1"/>
                </a:solidFill>
                <a:latin typeface="Comic Sans MS" pitchFamily="66" charset="0"/>
              </a:rPr>
              <a:t>:</a:t>
            </a:r>
            <a:endParaRPr lang="es-ES" sz="2000" dirty="0">
              <a:solidFill>
                <a:schemeClr val="tx1"/>
              </a:solidFill>
              <a:latin typeface="Comic Sans MS" pitchFamily="66" charset="0"/>
            </a:endParaRPr>
          </a:p>
        </p:txBody>
      </p:sp>
      <p:sp>
        <p:nvSpPr>
          <p:cNvPr id="8" name="7 Marcador de contenido"/>
          <p:cNvSpPr>
            <a:spLocks noGrp="1"/>
          </p:cNvSpPr>
          <p:nvPr>
            <p:ph sz="quarter" idx="2"/>
          </p:nvPr>
        </p:nvSpPr>
        <p:spPr/>
        <p:txBody>
          <a:bodyPr>
            <a:normAutofit/>
          </a:bodyPr>
          <a:lstStyle/>
          <a:p>
            <a:pPr algn="just"/>
            <a:r>
              <a:rPr lang="es-ES" sz="1900" dirty="0" smtClean="0">
                <a:latin typeface="Comic Sans MS" pitchFamily="66" charset="0"/>
              </a:rPr>
              <a:t>Reciben y obtienen información en forma ágil e inmediata</a:t>
            </a:r>
          </a:p>
          <a:p>
            <a:pPr algn="just"/>
            <a:r>
              <a:rPr lang="es-ES" sz="1900" dirty="0" smtClean="0">
                <a:latin typeface="Comic Sans MS" pitchFamily="66" charset="0"/>
              </a:rPr>
              <a:t>Prefieren los gráficos a los textos</a:t>
            </a:r>
          </a:p>
          <a:p>
            <a:pPr algn="just"/>
            <a:r>
              <a:rPr lang="es-ES" sz="1900" dirty="0" smtClean="0">
                <a:latin typeface="Comic Sans MS" pitchFamily="66" charset="0"/>
              </a:rPr>
              <a:t>Se inclinan por los accesos al azar</a:t>
            </a:r>
          </a:p>
          <a:p>
            <a:pPr algn="just"/>
            <a:r>
              <a:rPr lang="es-ES" sz="1900" dirty="0" smtClean="0">
                <a:latin typeface="Comic Sans MS" pitchFamily="66" charset="0"/>
              </a:rPr>
              <a:t>Funcionan mejor y rinden mas cuando trabajan en red</a:t>
            </a:r>
          </a:p>
          <a:p>
            <a:pPr algn="just"/>
            <a:r>
              <a:rPr lang="es-ES" sz="1900" dirty="0" smtClean="0">
                <a:latin typeface="Comic Sans MS" pitchFamily="66" charset="0"/>
              </a:rPr>
              <a:t>Prefieren instruirse en forma lúdica que en el rigor del trabajo tradicional</a:t>
            </a:r>
            <a:endParaRPr lang="es-ES" sz="1900" dirty="0">
              <a:latin typeface="Comic Sans MS" pitchFamily="66" charset="0"/>
            </a:endParaRPr>
          </a:p>
        </p:txBody>
      </p:sp>
      <p:sp>
        <p:nvSpPr>
          <p:cNvPr id="10" name="9 Marcador de contenido"/>
          <p:cNvSpPr>
            <a:spLocks noGrp="1"/>
          </p:cNvSpPr>
          <p:nvPr>
            <p:ph sz="quarter" idx="4"/>
          </p:nvPr>
        </p:nvSpPr>
        <p:spPr/>
        <p:txBody>
          <a:bodyPr>
            <a:normAutofit/>
          </a:bodyPr>
          <a:lstStyle/>
          <a:p>
            <a:pPr algn="just"/>
            <a:r>
              <a:rPr lang="es-ES" sz="1900" dirty="0" smtClean="0">
                <a:latin typeface="Comic Sans MS" pitchFamily="66" charset="0"/>
              </a:rPr>
              <a:t>Poseen estructuran mentales modeladas por procesos paso a paso</a:t>
            </a:r>
          </a:p>
          <a:p>
            <a:pPr algn="just"/>
            <a:r>
              <a:rPr lang="es-ES" sz="1900" dirty="0" smtClean="0">
                <a:latin typeface="Comic Sans MS" pitchFamily="66" charset="0"/>
              </a:rPr>
              <a:t>Siguen las instrucciones</a:t>
            </a:r>
          </a:p>
          <a:p>
            <a:pPr algn="just"/>
            <a:r>
              <a:rPr lang="es-ES" sz="1900" dirty="0" smtClean="0">
                <a:latin typeface="Comic Sans MS" pitchFamily="66" charset="0"/>
              </a:rPr>
              <a:t>Actúan basados en el análisis deductivo</a:t>
            </a:r>
          </a:p>
          <a:p>
            <a:pPr algn="just"/>
            <a:r>
              <a:rPr lang="es-ES" sz="1900" dirty="0" smtClean="0">
                <a:latin typeface="Comic Sans MS" pitchFamily="66" charset="0"/>
              </a:rPr>
              <a:t>Aprenden basados en el enlace con conocimientos pre- adquiridos</a:t>
            </a:r>
            <a:endParaRPr lang="es-ES" sz="1900" dirty="0">
              <a:latin typeface="Comic Sans MS" pitchFamily="66" charset="0"/>
            </a:endParaRPr>
          </a:p>
        </p:txBody>
      </p:sp>
      <p:sp>
        <p:nvSpPr>
          <p:cNvPr id="3" name="2 Rectángulo"/>
          <p:cNvSpPr/>
          <p:nvPr/>
        </p:nvSpPr>
        <p:spPr>
          <a:xfrm>
            <a:off x="928662" y="1928802"/>
            <a:ext cx="5929338" cy="400110"/>
          </a:xfrm>
          <a:prstGeom prst="rect">
            <a:avLst/>
          </a:prstGeom>
        </p:spPr>
        <p:txBody>
          <a:bodyPr wrap="square">
            <a:spAutoFit/>
          </a:bodyPr>
          <a:lstStyle/>
          <a:p>
            <a:endParaRPr lang="es-AR" sz="2000" dirty="0">
              <a:latin typeface="Comic Sans MS"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4282" y="428604"/>
            <a:ext cx="8658228" cy="1071562"/>
          </a:xfrm>
        </p:spPr>
        <p:txBody>
          <a:bodyPr>
            <a:normAutofit/>
          </a:bodyPr>
          <a:lstStyle/>
          <a:p>
            <a:r>
              <a:rPr lang="es-AR" sz="2000" dirty="0" smtClean="0">
                <a:solidFill>
                  <a:schemeClr val="tx1"/>
                </a:solidFill>
                <a:latin typeface="Comic Sans MS" pitchFamily="66" charset="0"/>
              </a:rPr>
              <a:t>Tecnologías de la Información y la Comunicación</a:t>
            </a:r>
            <a:endParaRPr lang="es-AR" sz="2000" dirty="0">
              <a:solidFill>
                <a:schemeClr val="tx1"/>
              </a:solidFill>
              <a:latin typeface="Comic Sans MS" pitchFamily="66" charset="0"/>
            </a:endParaRPr>
          </a:p>
        </p:txBody>
      </p:sp>
      <p:sp>
        <p:nvSpPr>
          <p:cNvPr id="3" name="2 Marcador de contenido"/>
          <p:cNvSpPr>
            <a:spLocks noGrp="1"/>
          </p:cNvSpPr>
          <p:nvPr>
            <p:ph idx="1"/>
          </p:nvPr>
        </p:nvSpPr>
        <p:spPr/>
        <p:txBody>
          <a:bodyPr>
            <a:normAutofit/>
          </a:bodyPr>
          <a:lstStyle/>
          <a:p>
            <a:pPr algn="just"/>
            <a:r>
              <a:rPr lang="es-ES" sz="2000" dirty="0">
                <a:latin typeface="Comic Sans MS" pitchFamily="66" charset="0"/>
              </a:rPr>
              <a:t>Las  nuevas tecnologías de la Información y Comunicación son aquellas herramientas computacionales e informáticas que procesan, almacenan, sintetizan, recuperan y presentan información representada de la forma mas variada</a:t>
            </a:r>
            <a:r>
              <a:rPr lang="es-ES" sz="2000" dirty="0" smtClean="0">
                <a:latin typeface="Comic Sans MS" pitchFamily="66" charset="0"/>
              </a:rPr>
              <a:t>.</a:t>
            </a:r>
          </a:p>
          <a:p>
            <a:pPr algn="just"/>
            <a:r>
              <a:rPr lang="es-ES" sz="2000" dirty="0" smtClean="0">
                <a:latin typeface="Comic Sans MS" pitchFamily="66" charset="0"/>
              </a:rPr>
              <a:t>Es un término empleado para designar lo relativo a la informática conectada a Internet, y especialmente el aspecto social de ello, debido a que las nuevas tecnologías de la información y comunicación designan a la vez un conjunto de innovaciones tecnológicas pero también las herramientas que permiten una redefinición radical del funcionamiento de la sociedad.</a:t>
            </a:r>
          </a:p>
          <a:p>
            <a:pPr algn="just"/>
            <a:r>
              <a:rPr lang="es-ES" sz="2000" dirty="0" smtClean="0">
                <a:latin typeface="Comic Sans MS" pitchFamily="66" charset="0"/>
              </a:rPr>
              <a:t>Son instrumentos y materiales de construcción que facilitan el aprendizaje, el desarrollo de habilidades y distintas formas de aprender, estilos y ritmos de los aprendices. </a:t>
            </a:r>
          </a:p>
        </p:txBody>
      </p:sp>
    </p:spTree>
    <p:extLst>
      <p:ext uri="{BB962C8B-B14F-4D97-AF65-F5344CB8AC3E}">
        <p14:creationId xmlns:p14="http://schemas.microsoft.com/office/powerpoint/2010/main" val="2768214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642918"/>
            <a:ext cx="8229600" cy="1143000"/>
          </a:xfrm>
        </p:spPr>
        <p:txBody>
          <a:bodyPr>
            <a:normAutofit/>
          </a:bodyPr>
          <a:lstStyle/>
          <a:p>
            <a:r>
              <a:rPr lang="es-ES" sz="2000" dirty="0" smtClean="0">
                <a:solidFill>
                  <a:schemeClr val="tx1"/>
                </a:solidFill>
                <a:latin typeface="Comic Sans MS" pitchFamily="66" charset="0"/>
              </a:rPr>
              <a:t>Las posibilidades de las tics deben ser evaluadas en dos aspectos:</a:t>
            </a:r>
            <a:endParaRPr lang="es-ES" sz="2000" dirty="0">
              <a:solidFill>
                <a:schemeClr val="tx1"/>
              </a:solidFill>
              <a:latin typeface="Comic Sans MS" pitchFamily="66" charset="0"/>
            </a:endParaRPr>
          </a:p>
        </p:txBody>
      </p:sp>
      <p:sp>
        <p:nvSpPr>
          <p:cNvPr id="3" name="2 Marcador de contenido"/>
          <p:cNvSpPr>
            <a:spLocks noGrp="1"/>
          </p:cNvSpPr>
          <p:nvPr>
            <p:ph idx="1"/>
          </p:nvPr>
        </p:nvSpPr>
        <p:spPr/>
        <p:txBody>
          <a:bodyPr>
            <a:normAutofit/>
          </a:bodyPr>
          <a:lstStyle/>
          <a:p>
            <a:pPr algn="just"/>
            <a:r>
              <a:rPr lang="es-ES" sz="2000" dirty="0" smtClean="0">
                <a:latin typeface="Comic Sans MS" pitchFamily="66" charset="0"/>
              </a:rPr>
              <a:t>Su conocimiento: consecuencia directa de la cultura de la sociedad actual, no se puede entender el mundo hoy sin un mínimo de cultura informática. Es necesario entender como se genera, almacena, transforma, se transmite y accede, en sus múltiples manifestaciones (textos, imágenes y sonidos), ello sino se quiere estar al margen de las corrientes culturales.</a:t>
            </a:r>
          </a:p>
          <a:p>
            <a:pPr algn="just"/>
            <a:r>
              <a:rPr lang="es-ES" sz="2000" dirty="0" smtClean="0">
                <a:latin typeface="Comic Sans MS" pitchFamily="66" charset="0"/>
              </a:rPr>
              <a:t>Un segundo aspecto, su uso, se deben usar para aprender y para enseñar. El aprendizaje de cualquier materia o habilidad se puede facilitar mediante las TIC, en particular por medio de internet. </a:t>
            </a:r>
          </a:p>
          <a:p>
            <a:pPr algn="just"/>
            <a:r>
              <a:rPr lang="es-ES" sz="2000" dirty="0" smtClean="0">
                <a:latin typeface="Comic Sans MS" pitchFamily="66" charset="0"/>
              </a:rPr>
              <a:t>Para los nuevos aprendices las TIC están asociadas a nuevas maneras de vivir, trabajar, comunicarse, relacionarse, aprender e incluso, nuevas formas de pensar. </a:t>
            </a:r>
            <a:endParaRPr lang="es-ES" sz="2000" dirty="0">
              <a:latin typeface="Comic Sans MS"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571472" y="928670"/>
            <a:ext cx="7000924" cy="785818"/>
          </a:xfrm>
        </p:spPr>
        <p:txBody>
          <a:bodyPr>
            <a:normAutofit/>
          </a:bodyPr>
          <a:lstStyle/>
          <a:p>
            <a:r>
              <a:rPr lang="es-ES" sz="2000" dirty="0" smtClean="0">
                <a:latin typeface="Comic Sans MS" pitchFamily="66" charset="0"/>
              </a:rPr>
              <a:t>   </a:t>
            </a:r>
            <a:r>
              <a:rPr lang="es-ES" sz="2000" dirty="0" smtClean="0">
                <a:solidFill>
                  <a:schemeClr val="tx1"/>
                </a:solidFill>
                <a:latin typeface="Comic Sans MS" pitchFamily="66" charset="0"/>
              </a:rPr>
              <a:t>Nuevo paradigma:</a:t>
            </a:r>
            <a:endParaRPr lang="es-ES" sz="2000" dirty="0">
              <a:solidFill>
                <a:schemeClr val="tx1"/>
              </a:solidFill>
              <a:latin typeface="Comic Sans MS" pitchFamily="66" charset="0"/>
            </a:endParaRPr>
          </a:p>
        </p:txBody>
      </p:sp>
      <p:sp>
        <p:nvSpPr>
          <p:cNvPr id="4" name="3 Marcador de contenido"/>
          <p:cNvSpPr>
            <a:spLocks noGrp="1"/>
          </p:cNvSpPr>
          <p:nvPr>
            <p:ph idx="1"/>
          </p:nvPr>
        </p:nvSpPr>
        <p:spPr/>
        <p:txBody>
          <a:bodyPr>
            <a:normAutofit/>
          </a:bodyPr>
          <a:lstStyle/>
          <a:p>
            <a:endParaRPr lang="es-ES" sz="2000" dirty="0" smtClean="0">
              <a:latin typeface="Comic Sans MS" pitchFamily="66" charset="0"/>
            </a:endParaRPr>
          </a:p>
          <a:p>
            <a:r>
              <a:rPr lang="es-ES" sz="2000" dirty="0" smtClean="0">
                <a:latin typeface="Comic Sans MS" pitchFamily="66" charset="0"/>
              </a:rPr>
              <a:t>Se producen sustanciales modificaciones sociales, económicas y culturales en las cuales los nativos digitales a través de las TICs satisfacen sus necesidades de entretenimiento, diversión, comunicación, información y formación. </a:t>
            </a:r>
          </a:p>
          <a:p>
            <a:r>
              <a:rPr lang="es-ES" sz="2000" dirty="0" smtClean="0">
                <a:latin typeface="Comic Sans MS" pitchFamily="66" charset="0"/>
              </a:rPr>
              <a:t>Una de las características de estas generaciones es su modalidad “multitarea” por la cual es habitual estar conectado, comunicarse mediante chat, facebook, </a:t>
            </a:r>
            <a:r>
              <a:rPr lang="es-ES" sz="2000" dirty="0" err="1" smtClean="0">
                <a:latin typeface="Comic Sans MS" pitchFamily="66" charset="0"/>
              </a:rPr>
              <a:t>twitter</a:t>
            </a:r>
            <a:r>
              <a:rPr lang="es-ES" sz="2000" dirty="0" smtClean="0">
                <a:latin typeface="Comic Sans MS" pitchFamily="66" charset="0"/>
              </a:rPr>
              <a:t>, y al mismo tiempo utilizar los videojuegos, juegos en red, mirar la televisión y mandar mensajes de texto.</a:t>
            </a:r>
            <a:endParaRPr lang="es-ES" sz="2000" dirty="0">
              <a:latin typeface="Comic Sans MS"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704088"/>
            <a:ext cx="8186766" cy="1010400"/>
          </a:xfrm>
        </p:spPr>
        <p:txBody>
          <a:bodyPr>
            <a:normAutofit/>
          </a:bodyPr>
          <a:lstStyle/>
          <a:p>
            <a:r>
              <a:rPr lang="es-AR" sz="2000" dirty="0" smtClean="0">
                <a:latin typeface="Comic Sans MS" pitchFamily="66" charset="0"/>
              </a:rPr>
              <a:t>   </a:t>
            </a:r>
            <a:r>
              <a:rPr lang="es-AR" sz="2000" dirty="0" smtClean="0">
                <a:solidFill>
                  <a:schemeClr val="tx1"/>
                </a:solidFill>
                <a:latin typeface="Comic Sans MS" pitchFamily="66" charset="0"/>
              </a:rPr>
              <a:t>Estilos de aprendizaje</a:t>
            </a:r>
            <a:br>
              <a:rPr lang="es-AR" sz="2000" dirty="0" smtClean="0">
                <a:solidFill>
                  <a:schemeClr val="tx1"/>
                </a:solidFill>
                <a:latin typeface="Comic Sans MS" pitchFamily="66" charset="0"/>
              </a:rPr>
            </a:br>
            <a:endParaRPr lang="es-AR" sz="2000" dirty="0">
              <a:solidFill>
                <a:schemeClr val="tx1"/>
              </a:solidFill>
              <a:latin typeface="Comic Sans MS" pitchFamily="66" charset="0"/>
            </a:endParaRPr>
          </a:p>
        </p:txBody>
      </p:sp>
      <p:sp>
        <p:nvSpPr>
          <p:cNvPr id="3" name="2 Marcador de contenido"/>
          <p:cNvSpPr>
            <a:spLocks noGrp="1"/>
          </p:cNvSpPr>
          <p:nvPr>
            <p:ph idx="1"/>
          </p:nvPr>
        </p:nvSpPr>
        <p:spPr>
          <a:xfrm>
            <a:off x="428596" y="1643050"/>
            <a:ext cx="8229600" cy="4460558"/>
          </a:xfrm>
        </p:spPr>
        <p:txBody>
          <a:bodyPr>
            <a:normAutofit/>
          </a:bodyPr>
          <a:lstStyle/>
          <a:p>
            <a:pPr algn="just"/>
            <a:r>
              <a:rPr lang="es-ES" sz="2000" dirty="0" smtClean="0">
                <a:latin typeface="Comic Sans MS" pitchFamily="66" charset="0"/>
              </a:rPr>
              <a:t>Kolb define el aprendizaje como: </a:t>
            </a:r>
            <a:r>
              <a:rPr lang="es-ES" sz="2000" dirty="0">
                <a:latin typeface="Comic Sans MS" pitchFamily="66" charset="0"/>
              </a:rPr>
              <a:t>el proceso mediante el cual se crea conocimiento a través de la transformación de esa </a:t>
            </a:r>
            <a:r>
              <a:rPr lang="es-ES" sz="2000" dirty="0" smtClean="0">
                <a:latin typeface="Comic Sans MS" pitchFamily="66" charset="0"/>
              </a:rPr>
              <a:t>experiencia. </a:t>
            </a:r>
          </a:p>
          <a:p>
            <a:pPr algn="just"/>
            <a:r>
              <a:rPr lang="es-ES" sz="2000" dirty="0" smtClean="0">
                <a:latin typeface="Comic Sans MS" pitchFamily="66" charset="0"/>
              </a:rPr>
              <a:t>Los estilos son las estrategias preferidas por las personas que se relacionan con formas de recopilar, interpretar, organizar y pensar sobre la nueva información. </a:t>
            </a:r>
          </a:p>
          <a:p>
            <a:pPr algn="just"/>
            <a:r>
              <a:rPr lang="es-ES" sz="2000" dirty="0" smtClean="0">
                <a:latin typeface="Comic Sans MS" pitchFamily="66" charset="0"/>
              </a:rPr>
              <a:t>Son “rasgos cognitivos, afectivos y fisiológicos que determinarán la forma en que las personas perciben, interaccionan y responden a un ambiente de aprendizaje”, es decir “ la descripción de las actitudes y comportamientos que determinan la forma preferida de aprendizaje del individuo”</a:t>
            </a:r>
            <a:endParaRPr lang="es-AR" sz="2000" dirty="0" smtClean="0">
              <a:latin typeface="Comic Sans MS" pitchFamily="66" charset="0"/>
            </a:endParaRPr>
          </a:p>
          <a:p>
            <a:pPr algn="just"/>
            <a:r>
              <a:rPr lang="es-AR" sz="2000" dirty="0" smtClean="0">
                <a:latin typeface="Comic Sans MS" pitchFamily="66" charset="0"/>
              </a:rPr>
              <a:t>No son estables, pueden sufrir modificaciones a lo largo del tiempo.</a:t>
            </a:r>
            <a:endParaRPr lang="es-ES" sz="2000" dirty="0" smtClean="0">
              <a:latin typeface="Comic Sans MS" pitchFamily="66" charset="0"/>
            </a:endParaRPr>
          </a:p>
        </p:txBody>
      </p:sp>
    </p:spTree>
    <p:extLst>
      <p:ext uri="{BB962C8B-B14F-4D97-AF65-F5344CB8AC3E}">
        <p14:creationId xmlns:p14="http://schemas.microsoft.com/office/powerpoint/2010/main" val="15014878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472</TotalTime>
  <Words>3135</Words>
  <Application>Microsoft Office PowerPoint</Application>
  <PresentationFormat>Presentación en pantalla (4:3)</PresentationFormat>
  <Paragraphs>191</Paragraphs>
  <Slides>40</Slides>
  <Notes>1</Notes>
  <HiddenSlides>0</HiddenSlides>
  <MMClips>0</MMClips>
  <ScaleCrop>false</ScaleCrop>
  <HeadingPairs>
    <vt:vector size="4" baseType="variant">
      <vt:variant>
        <vt:lpstr>Tema</vt:lpstr>
      </vt:variant>
      <vt:variant>
        <vt:i4>1</vt:i4>
      </vt:variant>
      <vt:variant>
        <vt:lpstr>Títulos de diapositiva</vt:lpstr>
      </vt:variant>
      <vt:variant>
        <vt:i4>40</vt:i4>
      </vt:variant>
    </vt:vector>
  </HeadingPairs>
  <TitlesOfParts>
    <vt:vector size="41" baseType="lpstr">
      <vt:lpstr>Flujo</vt:lpstr>
      <vt:lpstr>  </vt:lpstr>
      <vt:lpstr> Marc Prensky:</vt:lpstr>
      <vt:lpstr>Nativo digital:</vt:lpstr>
      <vt:lpstr>      Inmigrante Digital:</vt:lpstr>
      <vt:lpstr>Las principales diferencias son:</vt:lpstr>
      <vt:lpstr>Tecnologías de la Información y la Comunicación</vt:lpstr>
      <vt:lpstr>Las posibilidades de las tics deben ser evaluadas en dos aspectos:</vt:lpstr>
      <vt:lpstr>   Nuevo paradigma:</vt:lpstr>
      <vt:lpstr>   Estilos de aprendizaje </vt:lpstr>
      <vt:lpstr>Las personas perciben y adquieren los conocimientos de manera distinta, tienen preferencias hacia determinadas estrategias cognitivas que son las que finalmente les ayudarán a dar significado a la nueva información.</vt:lpstr>
      <vt:lpstr>Cada fase implica un modo diferente de “experienciar” la realidad y define las preferencias de aprendizaje y el perfil tipo de los sujetos que tienden a utilizar o aprender de ese modo: </vt:lpstr>
      <vt:lpstr>     Modo Reflexivo:</vt:lpstr>
      <vt:lpstr>    Modo Activo:</vt:lpstr>
      <vt:lpstr>Presentación de PowerPoint</vt:lpstr>
      <vt:lpstr>    Estilo Divergente </vt:lpstr>
      <vt:lpstr>   Estilo Convergente  </vt:lpstr>
      <vt:lpstr>Estilo Asimilador</vt:lpstr>
      <vt:lpstr>    Estilo Acomodador</vt:lpstr>
      <vt:lpstr>Presentación de PowerPoint</vt:lpstr>
      <vt:lpstr>Metodología </vt:lpstr>
      <vt:lpstr>   Tipo de estudio:</vt:lpstr>
      <vt:lpstr>    Población y Muestra:</vt:lpstr>
      <vt:lpstr>     Instrumento:   </vt:lpstr>
      <vt:lpstr>Hipótesis de Trabajo:</vt:lpstr>
      <vt:lpstr>         Procesamiento de datos:  </vt:lpstr>
      <vt:lpstr>Resultados y Análisis de los resultados</vt:lpstr>
      <vt:lpstr>   De los sujetos ingresantes:</vt:lpstr>
      <vt:lpstr>    Resultados: </vt:lpstr>
      <vt:lpstr>Estilos  de  Aprendizaje Carreras Fácticas:</vt:lpstr>
      <vt:lpstr>Estilos  de Aprendizaje Carreras Fácticas:</vt:lpstr>
      <vt:lpstr>Estilos de Aprendizaje Carreras Humanísticas:</vt:lpstr>
      <vt:lpstr>Estilos de Aprendizaje Carreras Humanísticas:</vt:lpstr>
      <vt:lpstr>Cuadro comparativo Estilos Ciencias Fácticas y Humanísticas:</vt:lpstr>
      <vt:lpstr>En resumen:</vt:lpstr>
      <vt:lpstr>    Análisis de Resultados: </vt:lpstr>
      <vt:lpstr>También…</vt:lpstr>
      <vt:lpstr>  </vt:lpstr>
      <vt:lpstr>Presentación de PowerPoint</vt:lpstr>
      <vt:lpstr>           </vt:lpstr>
      <vt:lpstr>Presentación de PowerPoint</vt:lpstr>
    </vt:vector>
  </TitlesOfParts>
  <Company>WindowsWolf.com.ar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Wolf</dc:creator>
  <cp:lastModifiedBy>Leo</cp:lastModifiedBy>
  <cp:revision>69</cp:revision>
  <dcterms:created xsi:type="dcterms:W3CDTF">2012-12-01T13:29:23Z</dcterms:created>
  <dcterms:modified xsi:type="dcterms:W3CDTF">2012-12-01T22:11:52Z</dcterms:modified>
</cp:coreProperties>
</file>