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7" r:id="rId2"/>
    <p:sldId id="296" r:id="rId3"/>
    <p:sldId id="272" r:id="rId4"/>
    <p:sldId id="278" r:id="rId5"/>
    <p:sldId id="279" r:id="rId6"/>
    <p:sldId id="300" r:id="rId7"/>
    <p:sldId id="297" r:id="rId8"/>
    <p:sldId id="276" r:id="rId9"/>
    <p:sldId id="298" r:id="rId10"/>
    <p:sldId id="299" r:id="rId11"/>
    <p:sldId id="301" r:id="rId12"/>
    <p:sldId id="280" r:id="rId13"/>
    <p:sldId id="281" r:id="rId14"/>
    <p:sldId id="283" r:id="rId15"/>
    <p:sldId id="282" r:id="rId16"/>
    <p:sldId id="284" r:id="rId17"/>
    <p:sldId id="291" r:id="rId18"/>
    <p:sldId id="294" r:id="rId19"/>
    <p:sldId id="258" r:id="rId20"/>
    <p:sldId id="303" r:id="rId2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5" autoAdjust="0"/>
  </p:normalViewPr>
  <p:slideViewPr>
    <p:cSldViewPr>
      <p:cViewPr>
        <p:scale>
          <a:sx n="70" d="100"/>
          <a:sy n="70" d="100"/>
        </p:scale>
        <p:origin x="-691" y="230"/>
      </p:cViewPr>
      <p:guideLst>
        <p:guide orient="horz" pos="2160"/>
        <p:guide pos="2880"/>
      </p:guideLst>
    </p:cSldViewPr>
  </p:slideViewPr>
  <p:outlineViewPr>
    <p:cViewPr>
      <p:scale>
        <a:sx n="33" d="100"/>
        <a:sy n="33" d="100"/>
      </p:scale>
      <p:origin x="0" y="7133"/>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340697679673536E-2"/>
          <c:y val="3.3226938072784727E-2"/>
          <c:w val="0.80782355094459612"/>
          <c:h val="0.61525797138106408"/>
        </c:manualLayout>
      </c:layout>
      <c:barChart>
        <c:barDir val="col"/>
        <c:grouping val="clustered"/>
        <c:varyColors val="0"/>
        <c:ser>
          <c:idx val="0"/>
          <c:order val="0"/>
          <c:tx>
            <c:strRef>
              <c:f>Hoja1!$B$1</c:f>
              <c:strCache>
                <c:ptCount val="1"/>
                <c:pt idx="0">
                  <c:v>Derecho</c:v>
                </c:pt>
              </c:strCache>
            </c:strRef>
          </c:tx>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c:v>
                </c:pt>
                <c:pt idx="9">
                  <c:v>Indice global de severidad GSI</c:v>
                </c:pt>
                <c:pt idx="10">
                  <c:v>Total de Síntomas Positivos PST</c:v>
                </c:pt>
                <c:pt idx="11">
                  <c:v>Indice de malestar positivo PSDI</c:v>
                </c:pt>
              </c:strCache>
            </c:strRef>
          </c:cat>
          <c:val>
            <c:numRef>
              <c:f>Hoja1!$B$2:$B$13</c:f>
              <c:numCache>
                <c:formatCode>General</c:formatCode>
                <c:ptCount val="12"/>
                <c:pt idx="0">
                  <c:v>2</c:v>
                </c:pt>
                <c:pt idx="1">
                  <c:v>3</c:v>
                </c:pt>
                <c:pt idx="2">
                  <c:v>6</c:v>
                </c:pt>
                <c:pt idx="3">
                  <c:v>4</c:v>
                </c:pt>
                <c:pt idx="4">
                  <c:v>4</c:v>
                </c:pt>
                <c:pt idx="5">
                  <c:v>4</c:v>
                </c:pt>
                <c:pt idx="6">
                  <c:v>5</c:v>
                </c:pt>
                <c:pt idx="7">
                  <c:v>5</c:v>
                </c:pt>
                <c:pt idx="8">
                  <c:v>6</c:v>
                </c:pt>
                <c:pt idx="9">
                  <c:v>4</c:v>
                </c:pt>
                <c:pt idx="10">
                  <c:v>6</c:v>
                </c:pt>
                <c:pt idx="11">
                  <c:v>1</c:v>
                </c:pt>
              </c:numCache>
            </c:numRef>
          </c:val>
        </c:ser>
        <c:ser>
          <c:idx val="1"/>
          <c:order val="1"/>
          <c:tx>
            <c:strRef>
              <c:f>Hoja1!$C$1</c:f>
              <c:strCache>
                <c:ptCount val="1"/>
                <c:pt idx="0">
                  <c:v>Ingenieria</c:v>
                </c:pt>
              </c:strCache>
            </c:strRef>
          </c:tx>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c:v>
                </c:pt>
                <c:pt idx="9">
                  <c:v>Indice global de severidad GSI</c:v>
                </c:pt>
                <c:pt idx="10">
                  <c:v>Total de Síntomas Positivos PST</c:v>
                </c:pt>
                <c:pt idx="11">
                  <c:v>Indice de malestar positivo PSDI</c:v>
                </c:pt>
              </c:strCache>
            </c:strRef>
          </c:cat>
          <c:val>
            <c:numRef>
              <c:f>Hoja1!$C$2:$C$13</c:f>
              <c:numCache>
                <c:formatCode>General</c:formatCode>
                <c:ptCount val="12"/>
                <c:pt idx="0">
                  <c:v>2</c:v>
                </c:pt>
                <c:pt idx="1">
                  <c:v>3</c:v>
                </c:pt>
                <c:pt idx="2">
                  <c:v>0</c:v>
                </c:pt>
                <c:pt idx="3">
                  <c:v>0</c:v>
                </c:pt>
                <c:pt idx="4">
                  <c:v>2</c:v>
                </c:pt>
                <c:pt idx="5">
                  <c:v>1</c:v>
                </c:pt>
                <c:pt idx="6">
                  <c:v>3</c:v>
                </c:pt>
                <c:pt idx="7">
                  <c:v>2</c:v>
                </c:pt>
                <c:pt idx="8">
                  <c:v>5</c:v>
                </c:pt>
                <c:pt idx="9">
                  <c:v>3</c:v>
                </c:pt>
                <c:pt idx="10">
                  <c:v>5</c:v>
                </c:pt>
                <c:pt idx="11">
                  <c:v>1</c:v>
                </c:pt>
              </c:numCache>
            </c:numRef>
          </c:val>
        </c:ser>
        <c:ser>
          <c:idx val="2"/>
          <c:order val="2"/>
          <c:tx>
            <c:strRef>
              <c:f>Hoja1!$D$1</c:f>
              <c:strCache>
                <c:ptCount val="1"/>
                <c:pt idx="0">
                  <c:v>Psicología</c:v>
                </c:pt>
              </c:strCache>
            </c:strRef>
          </c:tx>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c:v>
                </c:pt>
                <c:pt idx="9">
                  <c:v>Indice global de severidad GSI</c:v>
                </c:pt>
                <c:pt idx="10">
                  <c:v>Total de Síntomas Positivos PST</c:v>
                </c:pt>
                <c:pt idx="11">
                  <c:v>Indice de malestar positivo PSDI</c:v>
                </c:pt>
              </c:strCache>
            </c:strRef>
          </c:cat>
          <c:val>
            <c:numRef>
              <c:f>Hoja1!$D$2:$D$13</c:f>
              <c:numCache>
                <c:formatCode>General</c:formatCode>
                <c:ptCount val="12"/>
                <c:pt idx="0">
                  <c:v>3</c:v>
                </c:pt>
                <c:pt idx="1">
                  <c:v>8</c:v>
                </c:pt>
                <c:pt idx="2">
                  <c:v>7</c:v>
                </c:pt>
                <c:pt idx="3">
                  <c:v>5</c:v>
                </c:pt>
                <c:pt idx="4">
                  <c:v>4</c:v>
                </c:pt>
                <c:pt idx="5">
                  <c:v>2</c:v>
                </c:pt>
                <c:pt idx="6">
                  <c:v>2</c:v>
                </c:pt>
                <c:pt idx="7">
                  <c:v>5</c:v>
                </c:pt>
                <c:pt idx="8">
                  <c:v>9</c:v>
                </c:pt>
                <c:pt idx="9">
                  <c:v>7</c:v>
                </c:pt>
                <c:pt idx="10">
                  <c:v>9</c:v>
                </c:pt>
                <c:pt idx="11">
                  <c:v>2</c:v>
                </c:pt>
              </c:numCache>
            </c:numRef>
          </c:val>
        </c:ser>
        <c:dLbls>
          <c:showLegendKey val="0"/>
          <c:showVal val="0"/>
          <c:showCatName val="0"/>
          <c:showSerName val="0"/>
          <c:showPercent val="0"/>
          <c:showBubbleSize val="0"/>
        </c:dLbls>
        <c:gapWidth val="150"/>
        <c:axId val="167684352"/>
        <c:axId val="167690240"/>
      </c:barChart>
      <c:catAx>
        <c:axId val="167684352"/>
        <c:scaling>
          <c:orientation val="minMax"/>
        </c:scaling>
        <c:delete val="0"/>
        <c:axPos val="b"/>
        <c:numFmt formatCode="General" sourceLinked="1"/>
        <c:majorTickMark val="out"/>
        <c:minorTickMark val="none"/>
        <c:tickLblPos val="nextTo"/>
        <c:spPr>
          <a:ln>
            <a:solidFill>
              <a:schemeClr val="accent1"/>
            </a:solidFill>
          </a:ln>
        </c:spPr>
        <c:txPr>
          <a:bodyPr rot="-2820000" vert="horz" anchor="t" anchorCtr="1"/>
          <a:lstStyle/>
          <a:p>
            <a:pPr>
              <a:defRPr lang="es-ES" sz="800" baseline="0">
                <a:latin typeface="Calibri" pitchFamily="34" charset="0"/>
              </a:defRPr>
            </a:pPr>
            <a:endParaRPr lang="es-AR"/>
          </a:p>
        </c:txPr>
        <c:crossAx val="167690240"/>
        <c:crosses val="autoZero"/>
        <c:auto val="1"/>
        <c:lblAlgn val="ctr"/>
        <c:lblOffset val="100"/>
        <c:noMultiLvlLbl val="0"/>
      </c:catAx>
      <c:valAx>
        <c:axId val="167690240"/>
        <c:scaling>
          <c:orientation val="minMax"/>
        </c:scaling>
        <c:delete val="0"/>
        <c:axPos val="l"/>
        <c:majorGridlines/>
        <c:numFmt formatCode="General" sourceLinked="1"/>
        <c:majorTickMark val="out"/>
        <c:minorTickMark val="none"/>
        <c:tickLblPos val="nextTo"/>
        <c:txPr>
          <a:bodyPr/>
          <a:lstStyle/>
          <a:p>
            <a:pPr>
              <a:defRPr lang="es-ES"/>
            </a:pPr>
            <a:endParaRPr lang="es-AR"/>
          </a:p>
        </c:txPr>
        <c:crossAx val="167684352"/>
        <c:crosses val="autoZero"/>
        <c:crossBetween val="between"/>
      </c:valAx>
    </c:plotArea>
    <c:legend>
      <c:legendPos val="r"/>
      <c:layout/>
      <c:overlay val="0"/>
      <c:txPr>
        <a:bodyPr/>
        <a:lstStyle/>
        <a:p>
          <a:pPr>
            <a:defRPr lang="es-ES"/>
          </a:pPr>
          <a:endParaRPr lang="es-AR"/>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9923159837038908E-2"/>
          <c:y val="2.4133499225494636E-2"/>
          <c:w val="0.84708353537919778"/>
          <c:h val="0.63934487591072864"/>
        </c:manualLayout>
      </c:layout>
      <c:barChart>
        <c:barDir val="col"/>
        <c:grouping val="clustered"/>
        <c:varyColors val="0"/>
        <c:ser>
          <c:idx val="0"/>
          <c:order val="0"/>
          <c:tx>
            <c:strRef>
              <c:f>Hoja1!$B$1</c:f>
              <c:strCache>
                <c:ptCount val="1"/>
                <c:pt idx="0">
                  <c:v>Derecho</c:v>
                </c:pt>
              </c:strCache>
            </c:strRef>
          </c:tx>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   </c:v>
                </c:pt>
                <c:pt idx="9">
                  <c:v>Índice Global de Severidad GSI</c:v>
                </c:pt>
                <c:pt idx="10">
                  <c:v>Total de Síntomas Positivos PST </c:v>
                </c:pt>
                <c:pt idx="11">
                  <c:v>Índice de Malestar Positivo PSDI</c:v>
                </c:pt>
              </c:strCache>
            </c:strRef>
          </c:cat>
          <c:val>
            <c:numRef>
              <c:f>Hoja1!$B$2:$B$13</c:f>
              <c:numCache>
                <c:formatCode>General</c:formatCode>
                <c:ptCount val="12"/>
                <c:pt idx="0">
                  <c:v>1</c:v>
                </c:pt>
                <c:pt idx="1">
                  <c:v>5</c:v>
                </c:pt>
                <c:pt idx="2">
                  <c:v>4</c:v>
                </c:pt>
                <c:pt idx="3">
                  <c:v>2</c:v>
                </c:pt>
                <c:pt idx="4">
                  <c:v>2</c:v>
                </c:pt>
                <c:pt idx="5">
                  <c:v>4</c:v>
                </c:pt>
                <c:pt idx="6">
                  <c:v>1</c:v>
                </c:pt>
                <c:pt idx="7">
                  <c:v>3</c:v>
                </c:pt>
                <c:pt idx="8">
                  <c:v>3</c:v>
                </c:pt>
                <c:pt idx="9">
                  <c:v>3</c:v>
                </c:pt>
                <c:pt idx="10">
                  <c:v>3</c:v>
                </c:pt>
                <c:pt idx="11">
                  <c:v>1</c:v>
                </c:pt>
              </c:numCache>
            </c:numRef>
          </c:val>
        </c:ser>
        <c:ser>
          <c:idx val="1"/>
          <c:order val="1"/>
          <c:tx>
            <c:strRef>
              <c:f>Hoja1!$C$1</c:f>
              <c:strCache>
                <c:ptCount val="1"/>
                <c:pt idx="0">
                  <c:v>Ingenieria</c:v>
                </c:pt>
              </c:strCache>
            </c:strRef>
          </c:tx>
          <c:spPr>
            <a:solidFill>
              <a:srgbClr val="C00000"/>
            </a:solidFill>
          </c:spPr>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   </c:v>
                </c:pt>
                <c:pt idx="9">
                  <c:v>Índice Global de Severidad GSI</c:v>
                </c:pt>
                <c:pt idx="10">
                  <c:v>Total de Síntomas Positivos PST </c:v>
                </c:pt>
                <c:pt idx="11">
                  <c:v>Índice de Malestar Positivo PSDI</c:v>
                </c:pt>
              </c:strCache>
            </c:strRef>
          </c:cat>
          <c:val>
            <c:numRef>
              <c:f>Hoja1!$C$2:$C$13</c:f>
              <c:numCache>
                <c:formatCode>General</c:formatCode>
                <c:ptCount val="12"/>
                <c:pt idx="0">
                  <c:v>0</c:v>
                </c:pt>
                <c:pt idx="1">
                  <c:v>4</c:v>
                </c:pt>
                <c:pt idx="2">
                  <c:v>1</c:v>
                </c:pt>
                <c:pt idx="3">
                  <c:v>0</c:v>
                </c:pt>
                <c:pt idx="4">
                  <c:v>0</c:v>
                </c:pt>
                <c:pt idx="5">
                  <c:v>0</c:v>
                </c:pt>
                <c:pt idx="6">
                  <c:v>0</c:v>
                </c:pt>
                <c:pt idx="7">
                  <c:v>0</c:v>
                </c:pt>
                <c:pt idx="8">
                  <c:v>1</c:v>
                </c:pt>
                <c:pt idx="9">
                  <c:v>0</c:v>
                </c:pt>
                <c:pt idx="10">
                  <c:v>1</c:v>
                </c:pt>
                <c:pt idx="11">
                  <c:v>0</c:v>
                </c:pt>
              </c:numCache>
            </c:numRef>
          </c:val>
        </c:ser>
        <c:ser>
          <c:idx val="2"/>
          <c:order val="2"/>
          <c:tx>
            <c:strRef>
              <c:f>Hoja1!$D$1</c:f>
              <c:strCache>
                <c:ptCount val="1"/>
                <c:pt idx="0">
                  <c:v>Psicología</c:v>
                </c:pt>
              </c:strCache>
            </c:strRef>
          </c:tx>
          <c:invertIfNegative val="0"/>
          <c:cat>
            <c:strRef>
              <c:f>Hoja1!$A$2:$A$13</c:f>
              <c:strCache>
                <c:ptCount val="12"/>
                <c:pt idx="0">
                  <c:v>Somatización</c:v>
                </c:pt>
                <c:pt idx="1">
                  <c:v>Obsesiones y Compulsiones</c:v>
                </c:pt>
                <c:pt idx="2">
                  <c:v>Sensitividad interpersonal</c:v>
                </c:pt>
                <c:pt idx="3">
                  <c:v>Depresión</c:v>
                </c:pt>
                <c:pt idx="4">
                  <c:v>Ansiedad</c:v>
                </c:pt>
                <c:pt idx="5">
                  <c:v>Hostilidad</c:v>
                </c:pt>
                <c:pt idx="6">
                  <c:v>Ansiedad fóbica</c:v>
                </c:pt>
                <c:pt idx="7">
                  <c:v>Ideación paranoide</c:v>
                </c:pt>
                <c:pt idx="8">
                  <c:v>Psicoticismo   </c:v>
                </c:pt>
                <c:pt idx="9">
                  <c:v>Índice Global de Severidad GSI</c:v>
                </c:pt>
                <c:pt idx="10">
                  <c:v>Total de Síntomas Positivos PST </c:v>
                </c:pt>
                <c:pt idx="11">
                  <c:v>Índice de Malestar Positivo PSDI</c:v>
                </c:pt>
              </c:strCache>
            </c:strRef>
          </c:cat>
          <c:val>
            <c:numRef>
              <c:f>Hoja1!$D$2:$D$13</c:f>
              <c:numCache>
                <c:formatCode>General</c:formatCode>
                <c:ptCount val="12"/>
                <c:pt idx="0">
                  <c:v>0</c:v>
                </c:pt>
                <c:pt idx="1">
                  <c:v>3</c:v>
                </c:pt>
                <c:pt idx="2">
                  <c:v>3</c:v>
                </c:pt>
                <c:pt idx="3">
                  <c:v>3</c:v>
                </c:pt>
                <c:pt idx="4">
                  <c:v>0</c:v>
                </c:pt>
                <c:pt idx="5">
                  <c:v>2</c:v>
                </c:pt>
                <c:pt idx="6">
                  <c:v>2</c:v>
                </c:pt>
                <c:pt idx="7">
                  <c:v>2</c:v>
                </c:pt>
                <c:pt idx="8">
                  <c:v>2</c:v>
                </c:pt>
                <c:pt idx="9">
                  <c:v>1</c:v>
                </c:pt>
                <c:pt idx="10">
                  <c:v>2</c:v>
                </c:pt>
                <c:pt idx="11">
                  <c:v>0</c:v>
                </c:pt>
              </c:numCache>
            </c:numRef>
          </c:val>
        </c:ser>
        <c:dLbls>
          <c:showLegendKey val="0"/>
          <c:showVal val="0"/>
          <c:showCatName val="0"/>
          <c:showSerName val="0"/>
          <c:showPercent val="0"/>
          <c:showBubbleSize val="0"/>
        </c:dLbls>
        <c:gapWidth val="150"/>
        <c:axId val="167787520"/>
        <c:axId val="93655808"/>
      </c:barChart>
      <c:catAx>
        <c:axId val="167787520"/>
        <c:scaling>
          <c:orientation val="minMax"/>
        </c:scaling>
        <c:delete val="0"/>
        <c:axPos val="b"/>
        <c:majorTickMark val="out"/>
        <c:minorTickMark val="none"/>
        <c:tickLblPos val="nextTo"/>
        <c:spPr>
          <a:ln>
            <a:solidFill>
              <a:schemeClr val="accent1"/>
            </a:solidFill>
          </a:ln>
        </c:spPr>
        <c:txPr>
          <a:bodyPr/>
          <a:lstStyle/>
          <a:p>
            <a:pPr>
              <a:defRPr lang="es-ES" sz="1100" baseline="8000">
                <a:latin typeface="Calibri" pitchFamily="34" charset="0"/>
              </a:defRPr>
            </a:pPr>
            <a:endParaRPr lang="es-AR"/>
          </a:p>
        </c:txPr>
        <c:crossAx val="93655808"/>
        <c:crosses val="autoZero"/>
        <c:auto val="1"/>
        <c:lblAlgn val="ctr"/>
        <c:lblOffset val="100"/>
        <c:noMultiLvlLbl val="0"/>
      </c:catAx>
      <c:valAx>
        <c:axId val="93655808"/>
        <c:scaling>
          <c:orientation val="minMax"/>
        </c:scaling>
        <c:delete val="0"/>
        <c:axPos val="l"/>
        <c:majorGridlines/>
        <c:numFmt formatCode="General" sourceLinked="1"/>
        <c:majorTickMark val="out"/>
        <c:minorTickMark val="none"/>
        <c:tickLblPos val="nextTo"/>
        <c:txPr>
          <a:bodyPr/>
          <a:lstStyle/>
          <a:p>
            <a:pPr>
              <a:defRPr lang="es-ES" sz="1050" baseline="0">
                <a:latin typeface="Bell MT" pitchFamily="18" charset="0"/>
              </a:defRPr>
            </a:pPr>
            <a:endParaRPr lang="es-AR"/>
          </a:p>
        </c:txPr>
        <c:crossAx val="167787520"/>
        <c:crosses val="autoZero"/>
        <c:crossBetween val="between"/>
      </c:valAx>
    </c:plotArea>
    <c:legend>
      <c:legendPos val="r"/>
      <c:layout/>
      <c:overlay val="0"/>
      <c:txPr>
        <a:bodyPr/>
        <a:lstStyle/>
        <a:p>
          <a:pPr>
            <a:defRPr lang="es-ES" baseline="0">
              <a:latin typeface="Academy Engraved LET" pitchFamily="2" charset="0"/>
            </a:defRPr>
          </a:pPr>
          <a:endParaRPr lang="es-AR"/>
        </a:p>
      </c:txPr>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E0282D-CBA2-4D73-9CA7-7B9BD68157C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AR"/>
        </a:p>
      </dgm:t>
    </dgm:pt>
    <dgm:pt modelId="{ABCE9B5C-FB52-4AC8-8B2C-3731003874A3}">
      <dgm:prSet phldrT="[Text]" custT="1"/>
      <dgm:spPr>
        <a:solidFill>
          <a:schemeClr val="accent1"/>
        </a:solidFill>
      </dgm:spPr>
      <dgm:t>
        <a:bodyPr/>
        <a:lstStyle/>
        <a:p>
          <a:r>
            <a:rPr lang="es-AR" sz="3200" dirty="0" smtClean="0"/>
            <a:t>General</a:t>
          </a:r>
          <a:endParaRPr lang="es-AR" sz="3200" dirty="0"/>
        </a:p>
      </dgm:t>
    </dgm:pt>
    <dgm:pt modelId="{F777A21B-43DC-4FE1-9A6B-4AFD1543103A}" type="parTrans" cxnId="{1EDE0547-4E18-49E9-B48F-A305DE71921D}">
      <dgm:prSet/>
      <dgm:spPr/>
      <dgm:t>
        <a:bodyPr/>
        <a:lstStyle/>
        <a:p>
          <a:endParaRPr lang="es-AR"/>
        </a:p>
      </dgm:t>
    </dgm:pt>
    <dgm:pt modelId="{94746024-C76A-478F-953F-17CF78FF16DC}" type="sibTrans" cxnId="{1EDE0547-4E18-49E9-B48F-A305DE71921D}">
      <dgm:prSet/>
      <dgm:spPr/>
      <dgm:t>
        <a:bodyPr/>
        <a:lstStyle/>
        <a:p>
          <a:endParaRPr lang="es-AR"/>
        </a:p>
      </dgm:t>
    </dgm:pt>
    <dgm:pt modelId="{588D451C-B20A-4CCC-B56A-37F1B96779DC}">
      <dgm:prSet phldrT="[Text]" custT="1"/>
      <dgm:spPr>
        <a:noFill/>
        <a:ln>
          <a:noFill/>
        </a:ln>
      </dgm:spPr>
      <dgm:t>
        <a:bodyPr/>
        <a:lstStyle/>
        <a:p>
          <a:pPr algn="just"/>
          <a:r>
            <a:rPr lang="es-AR" sz="1800" dirty="0" smtClean="0">
              <a:solidFill>
                <a:schemeClr val="tx2">
                  <a:lumMod val="50000"/>
                </a:schemeClr>
              </a:solidFill>
            </a:rPr>
            <a:t>Determinar la presencia de síntomas psicopatológicos y la prevalencia de psicopatologías en los ingresantes de las Facultades de Psicología, Derecho e Ingeniería.</a:t>
          </a:r>
          <a:endParaRPr lang="es-AR" sz="900" dirty="0">
            <a:solidFill>
              <a:schemeClr val="tx2">
                <a:lumMod val="50000"/>
              </a:schemeClr>
            </a:solidFill>
          </a:endParaRPr>
        </a:p>
      </dgm:t>
    </dgm:pt>
    <dgm:pt modelId="{8A554DE9-4016-40A3-937D-CC4C73E46530}" type="parTrans" cxnId="{E442A30B-8950-4BDB-980D-55FC385D5E6F}">
      <dgm:prSet/>
      <dgm:spPr/>
      <dgm:t>
        <a:bodyPr/>
        <a:lstStyle/>
        <a:p>
          <a:endParaRPr lang="es-AR"/>
        </a:p>
      </dgm:t>
    </dgm:pt>
    <dgm:pt modelId="{15D13888-983A-4A9A-9CF8-C9DAAA07CD3A}" type="sibTrans" cxnId="{E442A30B-8950-4BDB-980D-55FC385D5E6F}">
      <dgm:prSet/>
      <dgm:spPr/>
      <dgm:t>
        <a:bodyPr/>
        <a:lstStyle/>
        <a:p>
          <a:endParaRPr lang="es-AR"/>
        </a:p>
      </dgm:t>
    </dgm:pt>
    <dgm:pt modelId="{5F20EC38-4787-4A30-8EE7-31AF8771A1EE}">
      <dgm:prSet phldrT="[Text]" custT="1"/>
      <dgm:spPr>
        <a:solidFill>
          <a:schemeClr val="accent1"/>
        </a:solidFill>
      </dgm:spPr>
      <dgm:t>
        <a:bodyPr/>
        <a:lstStyle/>
        <a:p>
          <a:r>
            <a:rPr lang="es-AR" sz="3200" dirty="0" smtClean="0"/>
            <a:t>Específicos</a:t>
          </a:r>
          <a:endParaRPr lang="es-AR" sz="3200" dirty="0"/>
        </a:p>
      </dgm:t>
    </dgm:pt>
    <dgm:pt modelId="{3A2983C0-1F36-4BD5-837D-A51A7A1A2310}" type="parTrans" cxnId="{DDB9D280-2E9E-4CDB-9C12-78ABB9E95E3E}">
      <dgm:prSet/>
      <dgm:spPr/>
      <dgm:t>
        <a:bodyPr/>
        <a:lstStyle/>
        <a:p>
          <a:endParaRPr lang="es-AR"/>
        </a:p>
      </dgm:t>
    </dgm:pt>
    <dgm:pt modelId="{63B1E59E-7837-44F8-A43C-6199B2A5E2AF}" type="sibTrans" cxnId="{DDB9D280-2E9E-4CDB-9C12-78ABB9E95E3E}">
      <dgm:prSet/>
      <dgm:spPr/>
      <dgm:t>
        <a:bodyPr/>
        <a:lstStyle/>
        <a:p>
          <a:endParaRPr lang="es-AR"/>
        </a:p>
      </dgm:t>
    </dgm:pt>
    <dgm:pt modelId="{67C439C6-2087-4502-B0A7-3FE3AE190245}">
      <dgm:prSet phldrT="[Text]" custT="1"/>
      <dgm:spPr>
        <a:noFill/>
        <a:ln>
          <a:noFill/>
        </a:ln>
      </dgm:spPr>
      <dgm:t>
        <a:bodyPr/>
        <a:lstStyle/>
        <a:p>
          <a:pPr algn="l"/>
          <a:endParaRPr lang="es-AR" sz="900" dirty="0"/>
        </a:p>
      </dgm:t>
    </dgm:pt>
    <dgm:pt modelId="{F859DCCD-7B55-4B33-BB3B-5EFC93ADA0E7}" type="parTrans" cxnId="{FE114D3E-3502-4952-ADF0-F064264EBE13}">
      <dgm:prSet/>
      <dgm:spPr/>
      <dgm:t>
        <a:bodyPr/>
        <a:lstStyle/>
        <a:p>
          <a:endParaRPr lang="es-AR"/>
        </a:p>
      </dgm:t>
    </dgm:pt>
    <dgm:pt modelId="{41CE899F-253E-4B1E-8704-EF54ADF2FB21}" type="sibTrans" cxnId="{FE114D3E-3502-4952-ADF0-F064264EBE13}">
      <dgm:prSet/>
      <dgm:spPr/>
      <dgm:t>
        <a:bodyPr/>
        <a:lstStyle/>
        <a:p>
          <a:endParaRPr lang="es-AR"/>
        </a:p>
      </dgm:t>
    </dgm:pt>
    <dgm:pt modelId="{6D691913-6563-4E65-B7CE-14E0D607F84F}">
      <dgm:prSet custT="1"/>
      <dgm:spPr>
        <a:noFill/>
        <a:ln>
          <a:noFill/>
        </a:ln>
      </dgm:spPr>
      <dgm:t>
        <a:bodyPr/>
        <a:lstStyle/>
        <a:p>
          <a:pPr algn="just"/>
          <a:r>
            <a:rPr lang="es-ES" sz="1800" dirty="0" smtClean="0">
              <a:solidFill>
                <a:schemeClr val="tx2">
                  <a:lumMod val="50000"/>
                </a:schemeClr>
              </a:solidFill>
            </a:rPr>
            <a:t>Incrementar el compromiso entre las Facultades de la Universidad pública de nuestra ciudad para un abordaje multidisciplinar y la promoción de la salud.</a:t>
          </a:r>
          <a:endParaRPr lang="es-ES" sz="1800" dirty="0">
            <a:solidFill>
              <a:schemeClr val="tx2">
                <a:lumMod val="50000"/>
              </a:schemeClr>
            </a:solidFill>
          </a:endParaRPr>
        </a:p>
      </dgm:t>
    </dgm:pt>
    <dgm:pt modelId="{573B76FE-8CE8-4966-9FD3-DB9A7984C25B}" type="parTrans" cxnId="{3D40C0E0-1705-4A07-90FA-BBD7DA14BDD4}">
      <dgm:prSet/>
      <dgm:spPr/>
      <dgm:t>
        <a:bodyPr/>
        <a:lstStyle/>
        <a:p>
          <a:endParaRPr lang="es-ES"/>
        </a:p>
      </dgm:t>
    </dgm:pt>
    <dgm:pt modelId="{7442344A-9066-4710-9CB3-702DE01C0CD2}" type="sibTrans" cxnId="{3D40C0E0-1705-4A07-90FA-BBD7DA14BDD4}">
      <dgm:prSet/>
      <dgm:spPr/>
      <dgm:t>
        <a:bodyPr/>
        <a:lstStyle/>
        <a:p>
          <a:endParaRPr lang="es-ES"/>
        </a:p>
      </dgm:t>
    </dgm:pt>
    <dgm:pt modelId="{78BAB860-C184-43FE-ADC2-74C629D9F62D}">
      <dgm:prSet custT="1"/>
      <dgm:spPr>
        <a:noFill/>
        <a:ln>
          <a:noFill/>
        </a:ln>
      </dgm:spPr>
      <dgm:t>
        <a:bodyPr/>
        <a:lstStyle/>
        <a:p>
          <a:pPr algn="just"/>
          <a:r>
            <a:rPr lang="es-AR" sz="1800" dirty="0" smtClean="0">
              <a:solidFill>
                <a:schemeClr val="tx2">
                  <a:lumMod val="50000"/>
                </a:schemeClr>
              </a:solidFill>
            </a:rPr>
            <a:t>Caracterizar y comparar la presencia de síntomas psicopatológicos en alumnos de las Facultades de Psicología, Derecho e Ingeniería.</a:t>
          </a:r>
          <a:endParaRPr lang="es-ES" sz="1800" dirty="0">
            <a:solidFill>
              <a:schemeClr val="tx2">
                <a:lumMod val="50000"/>
              </a:schemeClr>
            </a:solidFill>
          </a:endParaRPr>
        </a:p>
      </dgm:t>
    </dgm:pt>
    <dgm:pt modelId="{F33D4A01-E22E-4784-BE15-6A3ADA2FEF11}" type="parTrans" cxnId="{B1AAC29E-4130-4CE3-B7FC-AC0697E04005}">
      <dgm:prSet/>
      <dgm:spPr/>
      <dgm:t>
        <a:bodyPr/>
        <a:lstStyle/>
        <a:p>
          <a:endParaRPr lang="es-ES"/>
        </a:p>
      </dgm:t>
    </dgm:pt>
    <dgm:pt modelId="{29F46EAF-AD37-460E-AD75-45D4BA0E34BB}" type="sibTrans" cxnId="{B1AAC29E-4130-4CE3-B7FC-AC0697E04005}">
      <dgm:prSet/>
      <dgm:spPr/>
      <dgm:t>
        <a:bodyPr/>
        <a:lstStyle/>
        <a:p>
          <a:endParaRPr lang="es-ES"/>
        </a:p>
      </dgm:t>
    </dgm:pt>
    <dgm:pt modelId="{88C1DAC4-9A1A-448B-9048-70812A0767EE}">
      <dgm:prSet custT="1"/>
      <dgm:spPr>
        <a:noFill/>
        <a:ln>
          <a:noFill/>
        </a:ln>
      </dgm:spPr>
      <dgm:t>
        <a:bodyPr/>
        <a:lstStyle/>
        <a:p>
          <a:pPr algn="just"/>
          <a:r>
            <a:rPr lang="es-AR" sz="1800" dirty="0" smtClean="0">
              <a:solidFill>
                <a:schemeClr val="tx2">
                  <a:lumMod val="50000"/>
                </a:schemeClr>
              </a:solidFill>
            </a:rPr>
            <a:t>Explorar las diferentes relaciones entre los perfiles psicopatológicos y la elección por una determinada carrera universitaria.</a:t>
          </a:r>
          <a:endParaRPr lang="es-ES" sz="1800" dirty="0">
            <a:solidFill>
              <a:schemeClr val="tx2">
                <a:lumMod val="50000"/>
              </a:schemeClr>
            </a:solidFill>
          </a:endParaRPr>
        </a:p>
      </dgm:t>
    </dgm:pt>
    <dgm:pt modelId="{8E953FD4-28ED-49EC-8630-3A8F3FFC46C3}" type="parTrans" cxnId="{1B17B4D6-692E-40D0-A601-5014E5BC30D8}">
      <dgm:prSet/>
      <dgm:spPr/>
      <dgm:t>
        <a:bodyPr/>
        <a:lstStyle/>
        <a:p>
          <a:endParaRPr lang="es-ES"/>
        </a:p>
      </dgm:t>
    </dgm:pt>
    <dgm:pt modelId="{3EA8187D-4F1A-4545-8361-5A1992ABF12F}" type="sibTrans" cxnId="{1B17B4D6-692E-40D0-A601-5014E5BC30D8}">
      <dgm:prSet/>
      <dgm:spPr/>
      <dgm:t>
        <a:bodyPr/>
        <a:lstStyle/>
        <a:p>
          <a:endParaRPr lang="es-ES"/>
        </a:p>
      </dgm:t>
    </dgm:pt>
    <dgm:pt modelId="{5D037ED8-1780-458D-9CCF-CBF34DD48161}">
      <dgm:prSet phldrT="[Text]" custT="1"/>
      <dgm:spPr>
        <a:noFill/>
        <a:ln>
          <a:noFill/>
        </a:ln>
      </dgm:spPr>
      <dgm:t>
        <a:bodyPr/>
        <a:lstStyle/>
        <a:p>
          <a:pPr algn="just"/>
          <a:r>
            <a:rPr lang="es-ES" sz="1800" dirty="0" smtClean="0">
              <a:solidFill>
                <a:schemeClr val="tx2">
                  <a:lumMod val="50000"/>
                </a:schemeClr>
              </a:solidFill>
            </a:rPr>
            <a:t>Desarrollar un espacio en la Facultad promotor de salud y que funcione como recurso de apoyo a los estudiantes. Apuntando al desarrollo saludable, personal y social de los alumnos.</a:t>
          </a:r>
          <a:endParaRPr lang="es-AR" sz="900" dirty="0">
            <a:solidFill>
              <a:schemeClr val="tx2">
                <a:lumMod val="50000"/>
              </a:schemeClr>
            </a:solidFill>
          </a:endParaRPr>
        </a:p>
      </dgm:t>
    </dgm:pt>
    <dgm:pt modelId="{593F7EBD-B64D-435D-B85C-DE9BFB898723}" type="parTrans" cxnId="{662365B6-45A3-4A86-A484-05A1D6A94737}">
      <dgm:prSet/>
      <dgm:spPr/>
      <dgm:t>
        <a:bodyPr/>
        <a:lstStyle/>
        <a:p>
          <a:endParaRPr lang="es-ES"/>
        </a:p>
      </dgm:t>
    </dgm:pt>
    <dgm:pt modelId="{3B3F4560-397B-446B-9729-8C661117A469}" type="sibTrans" cxnId="{662365B6-45A3-4A86-A484-05A1D6A94737}">
      <dgm:prSet/>
      <dgm:spPr/>
      <dgm:t>
        <a:bodyPr/>
        <a:lstStyle/>
        <a:p>
          <a:endParaRPr lang="es-ES"/>
        </a:p>
      </dgm:t>
    </dgm:pt>
    <dgm:pt modelId="{BB940FB5-2419-459A-96DF-7F9BCCF35759}" type="pres">
      <dgm:prSet presAssocID="{D9E0282D-CBA2-4D73-9CA7-7B9BD68157CE}" presName="Name0" presStyleCnt="0">
        <dgm:presLayoutVars>
          <dgm:dir/>
          <dgm:animLvl val="lvl"/>
          <dgm:resizeHandles val="exact"/>
        </dgm:presLayoutVars>
      </dgm:prSet>
      <dgm:spPr/>
      <dgm:t>
        <a:bodyPr/>
        <a:lstStyle/>
        <a:p>
          <a:endParaRPr lang="es-AR"/>
        </a:p>
      </dgm:t>
    </dgm:pt>
    <dgm:pt modelId="{89AFDB29-35F0-4A04-96D2-86BB2D8D9661}" type="pres">
      <dgm:prSet presAssocID="{ABCE9B5C-FB52-4AC8-8B2C-3731003874A3}" presName="linNode" presStyleCnt="0"/>
      <dgm:spPr/>
    </dgm:pt>
    <dgm:pt modelId="{639B426A-DD46-49B3-BE79-7B6767317877}" type="pres">
      <dgm:prSet presAssocID="{ABCE9B5C-FB52-4AC8-8B2C-3731003874A3}" presName="parentText" presStyleLbl="node1" presStyleIdx="0" presStyleCnt="2" custScaleX="107757" custScaleY="34109" custLinFactNeighborX="-12" custLinFactNeighborY="-3013">
        <dgm:presLayoutVars>
          <dgm:chMax val="1"/>
          <dgm:bulletEnabled val="1"/>
        </dgm:presLayoutVars>
      </dgm:prSet>
      <dgm:spPr/>
      <dgm:t>
        <a:bodyPr/>
        <a:lstStyle/>
        <a:p>
          <a:endParaRPr lang="es-AR"/>
        </a:p>
      </dgm:t>
    </dgm:pt>
    <dgm:pt modelId="{68A379D9-8D87-4B8A-A984-E03CCA2D587C}" type="pres">
      <dgm:prSet presAssocID="{ABCE9B5C-FB52-4AC8-8B2C-3731003874A3}" presName="descendantText" presStyleLbl="alignAccFollowNode1" presStyleIdx="0" presStyleCnt="2" custScaleX="109576" custScaleY="98839" custLinFactNeighborX="1266" custLinFactNeighborY="5217">
        <dgm:presLayoutVars>
          <dgm:bulletEnabled val="1"/>
        </dgm:presLayoutVars>
      </dgm:prSet>
      <dgm:spPr/>
      <dgm:t>
        <a:bodyPr/>
        <a:lstStyle/>
        <a:p>
          <a:endParaRPr lang="es-AR"/>
        </a:p>
      </dgm:t>
    </dgm:pt>
    <dgm:pt modelId="{578B1364-171A-4080-96C8-779DD088DBCB}" type="pres">
      <dgm:prSet presAssocID="{94746024-C76A-478F-953F-17CF78FF16DC}" presName="sp" presStyleCnt="0"/>
      <dgm:spPr/>
    </dgm:pt>
    <dgm:pt modelId="{10A59440-54A3-497C-B3AE-3D3929C724CF}" type="pres">
      <dgm:prSet presAssocID="{5F20EC38-4787-4A30-8EE7-31AF8771A1EE}" presName="linNode" presStyleCnt="0"/>
      <dgm:spPr/>
    </dgm:pt>
    <dgm:pt modelId="{D9C4F886-537A-4DA3-BA0D-C72C579E3E06}" type="pres">
      <dgm:prSet presAssocID="{5F20EC38-4787-4A30-8EE7-31AF8771A1EE}" presName="parentText" presStyleLbl="node1" presStyleIdx="1" presStyleCnt="2" custScaleX="96893" custScaleY="34802" custLinFactNeighborX="-3683" custLinFactNeighborY="90">
        <dgm:presLayoutVars>
          <dgm:chMax val="1"/>
          <dgm:bulletEnabled val="1"/>
        </dgm:presLayoutVars>
      </dgm:prSet>
      <dgm:spPr/>
      <dgm:t>
        <a:bodyPr/>
        <a:lstStyle/>
        <a:p>
          <a:endParaRPr lang="es-AR"/>
        </a:p>
      </dgm:t>
    </dgm:pt>
    <dgm:pt modelId="{917C89C8-F984-48FF-89CB-88F11136005C}" type="pres">
      <dgm:prSet presAssocID="{5F20EC38-4787-4A30-8EE7-31AF8771A1EE}" presName="descendantText" presStyleLbl="alignAccFollowNode1" presStyleIdx="1" presStyleCnt="2" custScaleX="99956" custScaleY="68502" custLinFactNeighborX="2652" custLinFactNeighborY="271">
        <dgm:presLayoutVars>
          <dgm:bulletEnabled val="1"/>
        </dgm:presLayoutVars>
      </dgm:prSet>
      <dgm:spPr/>
      <dgm:t>
        <a:bodyPr/>
        <a:lstStyle/>
        <a:p>
          <a:endParaRPr lang="es-AR"/>
        </a:p>
      </dgm:t>
    </dgm:pt>
  </dgm:ptLst>
  <dgm:cxnLst>
    <dgm:cxn modelId="{352223E8-0D5E-42F5-83A7-85AF1E4E974C}" type="presOf" srcId="{5D037ED8-1780-458D-9CCF-CBF34DD48161}" destId="{68A379D9-8D87-4B8A-A984-E03CCA2D587C}" srcOrd="0" destOrd="1" presId="urn:microsoft.com/office/officeart/2005/8/layout/vList5"/>
    <dgm:cxn modelId="{FE114D3E-3502-4952-ADF0-F064264EBE13}" srcId="{5F20EC38-4787-4A30-8EE7-31AF8771A1EE}" destId="{67C439C6-2087-4502-B0A7-3FE3AE190245}" srcOrd="0" destOrd="0" parTransId="{F859DCCD-7B55-4B33-BB3B-5EFC93ADA0E7}" sibTransId="{41CE899F-253E-4B1E-8704-EF54ADF2FB21}"/>
    <dgm:cxn modelId="{DDB9D280-2E9E-4CDB-9C12-78ABB9E95E3E}" srcId="{D9E0282D-CBA2-4D73-9CA7-7B9BD68157CE}" destId="{5F20EC38-4787-4A30-8EE7-31AF8771A1EE}" srcOrd="1" destOrd="0" parTransId="{3A2983C0-1F36-4BD5-837D-A51A7A1A2310}" sibTransId="{63B1E59E-7837-44F8-A43C-6199B2A5E2AF}"/>
    <dgm:cxn modelId="{E442A30B-8950-4BDB-980D-55FC385D5E6F}" srcId="{ABCE9B5C-FB52-4AC8-8B2C-3731003874A3}" destId="{588D451C-B20A-4CCC-B56A-37F1B96779DC}" srcOrd="0" destOrd="0" parTransId="{8A554DE9-4016-40A3-937D-CC4C73E46530}" sibTransId="{15D13888-983A-4A9A-9CF8-C9DAAA07CD3A}"/>
    <dgm:cxn modelId="{AFFA9069-7DAD-4B4E-987E-7A154524C397}" type="presOf" srcId="{D9E0282D-CBA2-4D73-9CA7-7B9BD68157CE}" destId="{BB940FB5-2419-459A-96DF-7F9BCCF35759}" srcOrd="0" destOrd="0" presId="urn:microsoft.com/office/officeart/2005/8/layout/vList5"/>
    <dgm:cxn modelId="{FCBF3023-5642-47A8-90BD-EBBFF9B919F7}" type="presOf" srcId="{78BAB860-C184-43FE-ADC2-74C629D9F62D}" destId="{917C89C8-F984-48FF-89CB-88F11136005C}" srcOrd="0" destOrd="1" presId="urn:microsoft.com/office/officeart/2005/8/layout/vList5"/>
    <dgm:cxn modelId="{549BA0DD-2150-4F2F-861F-D7FA08E3766D}" type="presOf" srcId="{67C439C6-2087-4502-B0A7-3FE3AE190245}" destId="{917C89C8-F984-48FF-89CB-88F11136005C}" srcOrd="0" destOrd="0" presId="urn:microsoft.com/office/officeart/2005/8/layout/vList5"/>
    <dgm:cxn modelId="{1EDE0547-4E18-49E9-B48F-A305DE71921D}" srcId="{D9E0282D-CBA2-4D73-9CA7-7B9BD68157CE}" destId="{ABCE9B5C-FB52-4AC8-8B2C-3731003874A3}" srcOrd="0" destOrd="0" parTransId="{F777A21B-43DC-4FE1-9A6B-4AFD1543103A}" sibTransId="{94746024-C76A-478F-953F-17CF78FF16DC}"/>
    <dgm:cxn modelId="{B1AAC29E-4130-4CE3-B7FC-AC0697E04005}" srcId="{5F20EC38-4787-4A30-8EE7-31AF8771A1EE}" destId="{78BAB860-C184-43FE-ADC2-74C629D9F62D}" srcOrd="1" destOrd="0" parTransId="{F33D4A01-E22E-4784-BE15-6A3ADA2FEF11}" sibTransId="{29F46EAF-AD37-460E-AD75-45D4BA0E34BB}"/>
    <dgm:cxn modelId="{3A2C1867-3347-4FD1-9568-AB43D5588935}" type="presOf" srcId="{588D451C-B20A-4CCC-B56A-37F1B96779DC}" destId="{68A379D9-8D87-4B8A-A984-E03CCA2D587C}" srcOrd="0" destOrd="0" presId="urn:microsoft.com/office/officeart/2005/8/layout/vList5"/>
    <dgm:cxn modelId="{FDF820DF-C070-4084-B9DD-FB117FE291E9}" type="presOf" srcId="{6D691913-6563-4E65-B7CE-14E0D607F84F}" destId="{68A379D9-8D87-4B8A-A984-E03CCA2D587C}" srcOrd="0" destOrd="2" presId="urn:microsoft.com/office/officeart/2005/8/layout/vList5"/>
    <dgm:cxn modelId="{1B17B4D6-692E-40D0-A601-5014E5BC30D8}" srcId="{5F20EC38-4787-4A30-8EE7-31AF8771A1EE}" destId="{88C1DAC4-9A1A-448B-9048-70812A0767EE}" srcOrd="2" destOrd="0" parTransId="{8E953FD4-28ED-49EC-8630-3A8F3FFC46C3}" sibTransId="{3EA8187D-4F1A-4545-8361-5A1992ABF12F}"/>
    <dgm:cxn modelId="{662365B6-45A3-4A86-A484-05A1D6A94737}" srcId="{ABCE9B5C-FB52-4AC8-8B2C-3731003874A3}" destId="{5D037ED8-1780-458D-9CCF-CBF34DD48161}" srcOrd="1" destOrd="0" parTransId="{593F7EBD-B64D-435D-B85C-DE9BFB898723}" sibTransId="{3B3F4560-397B-446B-9729-8C661117A469}"/>
    <dgm:cxn modelId="{B17F0864-EB53-46B2-9B06-53FC0FA9B99D}" type="presOf" srcId="{ABCE9B5C-FB52-4AC8-8B2C-3731003874A3}" destId="{639B426A-DD46-49B3-BE79-7B6767317877}" srcOrd="0" destOrd="0" presId="urn:microsoft.com/office/officeart/2005/8/layout/vList5"/>
    <dgm:cxn modelId="{BF52E716-9289-44B2-80C7-98C08F5EB007}" type="presOf" srcId="{5F20EC38-4787-4A30-8EE7-31AF8771A1EE}" destId="{D9C4F886-537A-4DA3-BA0D-C72C579E3E06}" srcOrd="0" destOrd="0" presId="urn:microsoft.com/office/officeart/2005/8/layout/vList5"/>
    <dgm:cxn modelId="{FF642F34-C90A-4BC5-A095-58D28857E426}" type="presOf" srcId="{88C1DAC4-9A1A-448B-9048-70812A0767EE}" destId="{917C89C8-F984-48FF-89CB-88F11136005C}" srcOrd="0" destOrd="2" presId="urn:microsoft.com/office/officeart/2005/8/layout/vList5"/>
    <dgm:cxn modelId="{3D40C0E0-1705-4A07-90FA-BBD7DA14BDD4}" srcId="{ABCE9B5C-FB52-4AC8-8B2C-3731003874A3}" destId="{6D691913-6563-4E65-B7CE-14E0D607F84F}" srcOrd="2" destOrd="0" parTransId="{573B76FE-8CE8-4966-9FD3-DB9A7984C25B}" sibTransId="{7442344A-9066-4710-9CB3-702DE01C0CD2}"/>
    <dgm:cxn modelId="{407ECC43-EB33-46E2-B2DF-EDCA0600CAE5}" type="presParOf" srcId="{BB940FB5-2419-459A-96DF-7F9BCCF35759}" destId="{89AFDB29-35F0-4A04-96D2-86BB2D8D9661}" srcOrd="0" destOrd="0" presId="urn:microsoft.com/office/officeart/2005/8/layout/vList5"/>
    <dgm:cxn modelId="{4FCD0BC1-0CFB-4F9B-ADC4-CC0A253F59B7}" type="presParOf" srcId="{89AFDB29-35F0-4A04-96D2-86BB2D8D9661}" destId="{639B426A-DD46-49B3-BE79-7B6767317877}" srcOrd="0" destOrd="0" presId="urn:microsoft.com/office/officeart/2005/8/layout/vList5"/>
    <dgm:cxn modelId="{FA4F3A56-2954-4E0D-B3CA-85DD8BC62F69}" type="presParOf" srcId="{89AFDB29-35F0-4A04-96D2-86BB2D8D9661}" destId="{68A379D9-8D87-4B8A-A984-E03CCA2D587C}" srcOrd="1" destOrd="0" presId="urn:microsoft.com/office/officeart/2005/8/layout/vList5"/>
    <dgm:cxn modelId="{0F1F62FF-90F0-4490-A50A-8AD7B43FC56C}" type="presParOf" srcId="{BB940FB5-2419-459A-96DF-7F9BCCF35759}" destId="{578B1364-171A-4080-96C8-779DD088DBCB}" srcOrd="1" destOrd="0" presId="urn:microsoft.com/office/officeart/2005/8/layout/vList5"/>
    <dgm:cxn modelId="{E880E698-8C7D-44FE-A1DE-B72D3555C5FF}" type="presParOf" srcId="{BB940FB5-2419-459A-96DF-7F9BCCF35759}" destId="{10A59440-54A3-497C-B3AE-3D3929C724CF}" srcOrd="2" destOrd="0" presId="urn:microsoft.com/office/officeart/2005/8/layout/vList5"/>
    <dgm:cxn modelId="{BFBF71A5-B82E-416F-B17D-56C4EC4BB74A}" type="presParOf" srcId="{10A59440-54A3-497C-B3AE-3D3929C724CF}" destId="{D9C4F886-537A-4DA3-BA0D-C72C579E3E06}" srcOrd="0" destOrd="0" presId="urn:microsoft.com/office/officeart/2005/8/layout/vList5"/>
    <dgm:cxn modelId="{D498E627-BC13-4693-92CD-E8350355AF96}" type="presParOf" srcId="{10A59440-54A3-497C-B3AE-3D3929C724CF}" destId="{917C89C8-F984-48FF-89CB-88F11136005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2E7678-989E-4255-9904-6772DD37992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s-AR"/>
        </a:p>
      </dgm:t>
    </dgm:pt>
    <dgm:pt modelId="{0E0650A6-3E6A-42CD-8704-E5E291240605}">
      <dgm:prSet phldrT="[Text]" custT="1"/>
      <dgm:spPr/>
      <dgm:t>
        <a:bodyPr/>
        <a:lstStyle/>
        <a:p>
          <a:r>
            <a:rPr lang="es-AR" sz="3200" dirty="0" smtClean="0"/>
            <a:t>Tipo de Investigación</a:t>
          </a:r>
          <a:endParaRPr lang="es-AR" sz="3200" dirty="0"/>
        </a:p>
      </dgm:t>
    </dgm:pt>
    <dgm:pt modelId="{5A424FBD-63EC-4414-8593-C09FD8AAEFA0}" type="parTrans" cxnId="{88EDFBAE-2F3A-43E2-85BE-82AFAB66D58A}">
      <dgm:prSet/>
      <dgm:spPr/>
      <dgm:t>
        <a:bodyPr/>
        <a:lstStyle/>
        <a:p>
          <a:endParaRPr lang="es-AR"/>
        </a:p>
      </dgm:t>
    </dgm:pt>
    <dgm:pt modelId="{471F6DBA-13C4-4CD9-9B3A-B36C6CCD17F0}" type="sibTrans" cxnId="{88EDFBAE-2F3A-43E2-85BE-82AFAB66D58A}">
      <dgm:prSet/>
      <dgm:spPr/>
      <dgm:t>
        <a:bodyPr/>
        <a:lstStyle/>
        <a:p>
          <a:endParaRPr lang="es-AR"/>
        </a:p>
      </dgm:t>
    </dgm:pt>
    <dgm:pt modelId="{4B0BB5BA-D926-4370-A1A7-B16FAA174E6B}">
      <dgm:prSet phldrT="[Text]" custT="1"/>
      <dgm:spPr/>
      <dgm:t>
        <a:bodyPr/>
        <a:lstStyle/>
        <a:p>
          <a:r>
            <a:rPr lang="es-AR" sz="3200" dirty="0" smtClean="0"/>
            <a:t>Participantes</a:t>
          </a:r>
          <a:endParaRPr lang="es-AR" sz="3800" dirty="0"/>
        </a:p>
      </dgm:t>
    </dgm:pt>
    <dgm:pt modelId="{B6418E33-D89F-4666-B566-BDD56A381680}" type="parTrans" cxnId="{DF9E0C36-4EAC-45FE-A471-5E283CE3C489}">
      <dgm:prSet/>
      <dgm:spPr/>
      <dgm:t>
        <a:bodyPr/>
        <a:lstStyle/>
        <a:p>
          <a:endParaRPr lang="es-AR"/>
        </a:p>
      </dgm:t>
    </dgm:pt>
    <dgm:pt modelId="{E31BAAEE-60DF-46D7-8AFB-488DC55362A5}" type="sibTrans" cxnId="{DF9E0C36-4EAC-45FE-A471-5E283CE3C489}">
      <dgm:prSet/>
      <dgm:spPr/>
      <dgm:t>
        <a:bodyPr/>
        <a:lstStyle/>
        <a:p>
          <a:endParaRPr lang="es-AR"/>
        </a:p>
      </dgm:t>
    </dgm:pt>
    <dgm:pt modelId="{863D4DF8-27D3-4308-9024-2298463FF612}">
      <dgm:prSet phldrT="[Text]" custT="1"/>
      <dgm:spPr>
        <a:noFill/>
        <a:ln>
          <a:noFill/>
        </a:ln>
      </dgm:spPr>
      <dgm:t>
        <a:bodyPr/>
        <a:lstStyle/>
        <a:p>
          <a:pPr algn="just"/>
          <a:r>
            <a:rPr lang="es-ES" sz="1800" dirty="0" smtClean="0">
              <a:solidFill>
                <a:schemeClr val="tx2">
                  <a:lumMod val="50000"/>
                </a:schemeClr>
              </a:solidFill>
            </a:rPr>
            <a:t>La muestra estuvo conformada de forma aleatoria por aproximadamente </a:t>
          </a:r>
          <a:r>
            <a:rPr lang="es-AR" sz="1800" dirty="0" smtClean="0">
              <a:solidFill>
                <a:schemeClr val="tx2">
                  <a:lumMod val="50000"/>
                </a:schemeClr>
              </a:solidFill>
            </a:rPr>
            <a:t>300 estudiantes regulares de la Universidad Nacional de Mar del Plata Argentina, de los cuales 100 son alumnos de la carrera de Psicología, 100 de Ingeniaría y 100 de la carrera de Derecho</a:t>
          </a:r>
          <a:endParaRPr lang="es-AR" sz="1000" dirty="0">
            <a:solidFill>
              <a:schemeClr val="tx2">
                <a:lumMod val="50000"/>
              </a:schemeClr>
            </a:solidFill>
          </a:endParaRPr>
        </a:p>
      </dgm:t>
    </dgm:pt>
    <dgm:pt modelId="{104E8CD0-6297-4EBA-82AB-19DEAFF6EE67}" type="parTrans" cxnId="{E5B12700-965E-4CBA-99E5-411176D1CE1A}">
      <dgm:prSet/>
      <dgm:spPr/>
      <dgm:t>
        <a:bodyPr/>
        <a:lstStyle/>
        <a:p>
          <a:endParaRPr lang="es-AR"/>
        </a:p>
      </dgm:t>
    </dgm:pt>
    <dgm:pt modelId="{67892B1F-4AAC-497E-9897-523BE5B0903A}" type="sibTrans" cxnId="{E5B12700-965E-4CBA-99E5-411176D1CE1A}">
      <dgm:prSet/>
      <dgm:spPr/>
      <dgm:t>
        <a:bodyPr/>
        <a:lstStyle/>
        <a:p>
          <a:endParaRPr lang="es-AR"/>
        </a:p>
      </dgm:t>
    </dgm:pt>
    <dgm:pt modelId="{D0EDEF41-A78F-4DA2-B65D-F0B81F48ADF6}">
      <dgm:prSet custT="1"/>
      <dgm:spPr/>
      <dgm:t>
        <a:bodyPr/>
        <a:lstStyle/>
        <a:p>
          <a:r>
            <a:rPr lang="es-AR" sz="3200" dirty="0" smtClean="0"/>
            <a:t>Instrumento</a:t>
          </a:r>
          <a:endParaRPr lang="es-AR" sz="4000" dirty="0"/>
        </a:p>
      </dgm:t>
    </dgm:pt>
    <dgm:pt modelId="{C9ACDCFA-4CB2-4B34-8BB3-624405FF228C}" type="parTrans" cxnId="{679D5B29-7831-48B4-8CEB-EB95FA77B627}">
      <dgm:prSet/>
      <dgm:spPr/>
      <dgm:t>
        <a:bodyPr/>
        <a:lstStyle/>
        <a:p>
          <a:endParaRPr lang="es-AR"/>
        </a:p>
      </dgm:t>
    </dgm:pt>
    <dgm:pt modelId="{28810BFD-EB01-41BD-ABCB-B1E9CD4C68A1}" type="sibTrans" cxnId="{679D5B29-7831-48B4-8CEB-EB95FA77B627}">
      <dgm:prSet/>
      <dgm:spPr/>
      <dgm:t>
        <a:bodyPr/>
        <a:lstStyle/>
        <a:p>
          <a:endParaRPr lang="es-AR"/>
        </a:p>
      </dgm:t>
    </dgm:pt>
    <dgm:pt modelId="{B1C39D26-E45B-4F76-949D-3A29FF87FCBD}">
      <dgm:prSet custT="1"/>
      <dgm:spPr>
        <a:noFill/>
        <a:ln>
          <a:noFill/>
        </a:ln>
      </dgm:spPr>
      <dgm:t>
        <a:bodyPr/>
        <a:lstStyle/>
        <a:p>
          <a:pPr algn="l"/>
          <a:endParaRPr lang="es-AR" sz="700" dirty="0">
            <a:solidFill>
              <a:schemeClr val="tx2">
                <a:lumMod val="50000"/>
              </a:schemeClr>
            </a:solidFill>
          </a:endParaRPr>
        </a:p>
      </dgm:t>
    </dgm:pt>
    <dgm:pt modelId="{19F28581-3BBD-4C57-922C-94C66A8B871E}" type="parTrans" cxnId="{B73126BA-7B21-465C-A2CE-CAA2859FF951}">
      <dgm:prSet/>
      <dgm:spPr/>
      <dgm:t>
        <a:bodyPr/>
        <a:lstStyle/>
        <a:p>
          <a:endParaRPr lang="es-AR"/>
        </a:p>
      </dgm:t>
    </dgm:pt>
    <dgm:pt modelId="{5FFDDE01-4153-49C6-BF19-A65FA6C3873A}" type="sibTrans" cxnId="{B73126BA-7B21-465C-A2CE-CAA2859FF951}">
      <dgm:prSet/>
      <dgm:spPr/>
      <dgm:t>
        <a:bodyPr/>
        <a:lstStyle/>
        <a:p>
          <a:endParaRPr lang="es-AR"/>
        </a:p>
      </dgm:t>
    </dgm:pt>
    <dgm:pt modelId="{64E5EF79-1AE9-4A84-97A5-6364BBED3296}">
      <dgm:prSet custT="1"/>
      <dgm:spPr>
        <a:noFill/>
        <a:ln>
          <a:noFill/>
        </a:ln>
      </dgm:spPr>
      <dgm:t>
        <a:bodyPr/>
        <a:lstStyle/>
        <a:p>
          <a:pPr algn="just"/>
          <a:r>
            <a:rPr lang="es-ES" sz="1800" dirty="0" smtClean="0">
              <a:solidFill>
                <a:schemeClr val="tx2">
                  <a:lumMod val="50000"/>
                </a:schemeClr>
              </a:solidFill>
            </a:rPr>
            <a:t>Para evaluar la presencia de síntomas y la prevalencia de psicopatologías, </a:t>
          </a:r>
          <a:r>
            <a:rPr lang="es-ES" sz="1800" dirty="0" smtClean="0">
              <a:solidFill>
                <a:schemeClr val="tx2">
                  <a:lumMod val="50000"/>
                </a:schemeClr>
              </a:solidFill>
            </a:rPr>
            <a:t>se utilizó </a:t>
          </a:r>
          <a:r>
            <a:rPr lang="es-ES" sz="1800" dirty="0" smtClean="0">
              <a:solidFill>
                <a:schemeClr val="tx2">
                  <a:lumMod val="50000"/>
                </a:schemeClr>
              </a:solidFill>
            </a:rPr>
            <a:t>como instrumento, el cuestionario de 90 síntomas (</a:t>
          </a:r>
          <a:r>
            <a:rPr lang="es-AR" sz="1800" dirty="0" smtClean="0">
              <a:solidFill>
                <a:schemeClr val="tx2">
                  <a:lumMod val="50000"/>
                </a:schemeClr>
              </a:solidFill>
            </a:rPr>
            <a:t>Derogatis, 1994) </a:t>
          </a:r>
          <a:r>
            <a:rPr lang="es-ES" sz="1800" dirty="0" smtClean="0">
              <a:solidFill>
                <a:schemeClr val="tx2">
                  <a:lumMod val="50000"/>
                </a:schemeClr>
              </a:solidFill>
            </a:rPr>
            <a:t>que está compuesto por 90 ítems, cada uno de los cuales describe una alteración psicopatológica o psicosomática concreta. El </a:t>
          </a:r>
          <a:r>
            <a:rPr lang="es-ES" sz="1800" dirty="0" smtClean="0">
              <a:solidFill>
                <a:schemeClr val="tx2">
                  <a:lumMod val="50000"/>
                </a:schemeClr>
              </a:solidFill>
            </a:rPr>
            <a:t>SCL-90 es </a:t>
          </a:r>
          <a:r>
            <a:rPr lang="es-ES" sz="1800" dirty="0" smtClean="0">
              <a:solidFill>
                <a:schemeClr val="tx2">
                  <a:lumMod val="50000"/>
                </a:schemeClr>
              </a:solidFill>
            </a:rPr>
            <a:t>un cuestionario multidimensional auto aplicado. </a:t>
          </a:r>
          <a:endParaRPr lang="es-ES" sz="1800" dirty="0">
            <a:solidFill>
              <a:schemeClr val="tx2">
                <a:lumMod val="50000"/>
              </a:schemeClr>
            </a:solidFill>
          </a:endParaRPr>
        </a:p>
      </dgm:t>
    </dgm:pt>
    <dgm:pt modelId="{27356BCD-323A-4344-84EB-A331D4E84896}" type="parTrans" cxnId="{110983CB-F348-4E2A-8C15-C91B963FEB08}">
      <dgm:prSet/>
      <dgm:spPr/>
      <dgm:t>
        <a:bodyPr/>
        <a:lstStyle/>
        <a:p>
          <a:endParaRPr lang="es-ES"/>
        </a:p>
      </dgm:t>
    </dgm:pt>
    <dgm:pt modelId="{B476A377-1FCE-4419-B851-00A0437186A0}" type="sibTrans" cxnId="{110983CB-F348-4E2A-8C15-C91B963FEB08}">
      <dgm:prSet/>
      <dgm:spPr/>
      <dgm:t>
        <a:bodyPr/>
        <a:lstStyle/>
        <a:p>
          <a:endParaRPr lang="es-ES"/>
        </a:p>
      </dgm:t>
    </dgm:pt>
    <dgm:pt modelId="{2E025C57-3B25-47CD-8027-55CC9C9C8914}">
      <dgm:prSet phldrT="[Text]" custT="1"/>
      <dgm:spPr>
        <a:noFill/>
        <a:ln>
          <a:noFill/>
        </a:ln>
      </dgm:spPr>
      <dgm:t>
        <a:bodyPr/>
        <a:lstStyle/>
        <a:p>
          <a:pPr algn="just"/>
          <a:r>
            <a:rPr lang="es-AR" sz="1800" dirty="0" smtClean="0">
              <a:solidFill>
                <a:schemeClr val="tx2">
                  <a:lumMod val="50000"/>
                </a:schemeClr>
              </a:solidFill>
            </a:rPr>
            <a:t>Se trata un estudio ex post facto, retrospectivo, de tres grupos, basados en un diseño no-experimental, transversal de tipo descriptivo </a:t>
          </a:r>
          <a:endParaRPr lang="es-AR" sz="1100" dirty="0">
            <a:solidFill>
              <a:schemeClr val="tx2">
                <a:lumMod val="50000"/>
              </a:schemeClr>
            </a:solidFill>
          </a:endParaRPr>
        </a:p>
      </dgm:t>
    </dgm:pt>
    <dgm:pt modelId="{4545B5AD-0932-4F9D-96D3-D4D5A9EAE550}" type="sibTrans" cxnId="{DC35FF33-4C2D-4EA3-A378-875621175448}">
      <dgm:prSet/>
      <dgm:spPr/>
      <dgm:t>
        <a:bodyPr/>
        <a:lstStyle/>
        <a:p>
          <a:endParaRPr lang="es-AR"/>
        </a:p>
      </dgm:t>
    </dgm:pt>
    <dgm:pt modelId="{A2F56D18-7798-48E3-94DE-562A033F6DC9}" type="parTrans" cxnId="{DC35FF33-4C2D-4EA3-A378-875621175448}">
      <dgm:prSet/>
      <dgm:spPr/>
      <dgm:t>
        <a:bodyPr/>
        <a:lstStyle/>
        <a:p>
          <a:endParaRPr lang="es-AR"/>
        </a:p>
      </dgm:t>
    </dgm:pt>
    <dgm:pt modelId="{8E54B09C-C99C-4493-9B2A-1D82B84DADBA}" type="pres">
      <dgm:prSet presAssocID="{E72E7678-989E-4255-9904-6772DD379922}" presName="Name0" presStyleCnt="0">
        <dgm:presLayoutVars>
          <dgm:dir/>
          <dgm:animLvl val="lvl"/>
          <dgm:resizeHandles val="exact"/>
        </dgm:presLayoutVars>
      </dgm:prSet>
      <dgm:spPr/>
      <dgm:t>
        <a:bodyPr/>
        <a:lstStyle/>
        <a:p>
          <a:endParaRPr lang="es-AR"/>
        </a:p>
      </dgm:t>
    </dgm:pt>
    <dgm:pt modelId="{E7F14F4D-ECBD-472B-9C19-8712290DDCDC}" type="pres">
      <dgm:prSet presAssocID="{0E0650A6-3E6A-42CD-8704-E5E291240605}" presName="linNode" presStyleCnt="0"/>
      <dgm:spPr/>
    </dgm:pt>
    <dgm:pt modelId="{61815A7B-B0C3-4181-8BAA-A0F31F837D6D}" type="pres">
      <dgm:prSet presAssocID="{0E0650A6-3E6A-42CD-8704-E5E291240605}" presName="parentText" presStyleLbl="node1" presStyleIdx="0" presStyleCnt="3" custScaleX="90994" custScaleY="40906" custLinFactNeighborY="-2730">
        <dgm:presLayoutVars>
          <dgm:chMax val="1"/>
          <dgm:bulletEnabled val="1"/>
        </dgm:presLayoutVars>
      </dgm:prSet>
      <dgm:spPr/>
      <dgm:t>
        <a:bodyPr/>
        <a:lstStyle/>
        <a:p>
          <a:endParaRPr lang="es-AR"/>
        </a:p>
      </dgm:t>
    </dgm:pt>
    <dgm:pt modelId="{F14D94FD-B5A3-4610-A418-4A88D1BD6BEF}" type="pres">
      <dgm:prSet presAssocID="{0E0650A6-3E6A-42CD-8704-E5E291240605}" presName="descendantText" presStyleLbl="alignAccFollowNode1" presStyleIdx="0" presStyleCnt="3" custScaleY="69107" custLinFactNeighborX="1662" custLinFactNeighborY="-3482">
        <dgm:presLayoutVars>
          <dgm:bulletEnabled val="1"/>
        </dgm:presLayoutVars>
      </dgm:prSet>
      <dgm:spPr/>
      <dgm:t>
        <a:bodyPr/>
        <a:lstStyle/>
        <a:p>
          <a:endParaRPr lang="es-AR"/>
        </a:p>
      </dgm:t>
    </dgm:pt>
    <dgm:pt modelId="{E2A4FBA2-33E3-4C79-B372-A98B28605322}" type="pres">
      <dgm:prSet presAssocID="{471F6DBA-13C4-4CD9-9B3A-B36C6CCD17F0}" presName="sp" presStyleCnt="0"/>
      <dgm:spPr/>
    </dgm:pt>
    <dgm:pt modelId="{15A5B436-A0A2-4276-A8A1-030B2FFFF4DE}" type="pres">
      <dgm:prSet presAssocID="{4B0BB5BA-D926-4370-A1A7-B16FAA174E6B}" presName="linNode" presStyleCnt="0"/>
      <dgm:spPr/>
    </dgm:pt>
    <dgm:pt modelId="{99B6C148-85D9-4D94-8843-B055001C1DCB}" type="pres">
      <dgm:prSet presAssocID="{4B0BB5BA-D926-4370-A1A7-B16FAA174E6B}" presName="parentText" presStyleLbl="node1" presStyleIdx="1" presStyleCnt="3" custScaleX="90995" custScaleY="59142" custLinFactNeighborY="-2890">
        <dgm:presLayoutVars>
          <dgm:chMax val="1"/>
          <dgm:bulletEnabled val="1"/>
        </dgm:presLayoutVars>
      </dgm:prSet>
      <dgm:spPr/>
      <dgm:t>
        <a:bodyPr/>
        <a:lstStyle/>
        <a:p>
          <a:endParaRPr lang="es-AR"/>
        </a:p>
      </dgm:t>
    </dgm:pt>
    <dgm:pt modelId="{038FEF3F-CAFE-4CA9-A1A2-E7CC62845098}" type="pres">
      <dgm:prSet presAssocID="{4B0BB5BA-D926-4370-A1A7-B16FAA174E6B}" presName="descendantText" presStyleLbl="alignAccFollowNode1" presStyleIdx="1" presStyleCnt="3" custLinFactNeighborX="1662" custLinFactNeighborY="-3935">
        <dgm:presLayoutVars>
          <dgm:bulletEnabled val="1"/>
        </dgm:presLayoutVars>
      </dgm:prSet>
      <dgm:spPr/>
      <dgm:t>
        <a:bodyPr/>
        <a:lstStyle/>
        <a:p>
          <a:endParaRPr lang="es-AR"/>
        </a:p>
      </dgm:t>
    </dgm:pt>
    <dgm:pt modelId="{AAECB3CB-764E-4DA1-B85C-7A0895339A41}" type="pres">
      <dgm:prSet presAssocID="{E31BAAEE-60DF-46D7-8AFB-488DC55362A5}" presName="sp" presStyleCnt="0"/>
      <dgm:spPr/>
    </dgm:pt>
    <dgm:pt modelId="{253BB518-4E78-4C56-830C-79006D442550}" type="pres">
      <dgm:prSet presAssocID="{D0EDEF41-A78F-4DA2-B65D-F0B81F48ADF6}" presName="linNode" presStyleCnt="0"/>
      <dgm:spPr/>
    </dgm:pt>
    <dgm:pt modelId="{390C35C6-8371-4933-8E91-220AE05555AC}" type="pres">
      <dgm:prSet presAssocID="{D0EDEF41-A78F-4DA2-B65D-F0B81F48ADF6}" presName="parentText" presStyleLbl="node1" presStyleIdx="2" presStyleCnt="3" custScaleX="90949" custScaleY="59229" custLinFactNeighborY="8069">
        <dgm:presLayoutVars>
          <dgm:chMax val="1"/>
          <dgm:bulletEnabled val="1"/>
        </dgm:presLayoutVars>
      </dgm:prSet>
      <dgm:spPr/>
      <dgm:t>
        <a:bodyPr/>
        <a:lstStyle/>
        <a:p>
          <a:endParaRPr lang="es-AR"/>
        </a:p>
      </dgm:t>
    </dgm:pt>
    <dgm:pt modelId="{39148A6B-066F-441D-907E-7F6E6BFF8AA2}" type="pres">
      <dgm:prSet presAssocID="{D0EDEF41-A78F-4DA2-B65D-F0B81F48ADF6}" presName="descendantText" presStyleLbl="alignAccFollowNode1" presStyleIdx="2" presStyleCnt="3" custScaleX="107884" custScaleY="71237" custLinFactNeighborX="2470" custLinFactNeighborY="11282">
        <dgm:presLayoutVars>
          <dgm:bulletEnabled val="1"/>
        </dgm:presLayoutVars>
      </dgm:prSet>
      <dgm:spPr/>
      <dgm:t>
        <a:bodyPr/>
        <a:lstStyle/>
        <a:p>
          <a:endParaRPr lang="es-AR"/>
        </a:p>
      </dgm:t>
    </dgm:pt>
  </dgm:ptLst>
  <dgm:cxnLst>
    <dgm:cxn modelId="{B9D9B5CA-41A3-4B5F-8DBB-B9396C6ADA34}" type="presOf" srcId="{0E0650A6-3E6A-42CD-8704-E5E291240605}" destId="{61815A7B-B0C3-4181-8BAA-A0F31F837D6D}" srcOrd="0" destOrd="0" presId="urn:microsoft.com/office/officeart/2005/8/layout/vList5"/>
    <dgm:cxn modelId="{E5B12700-965E-4CBA-99E5-411176D1CE1A}" srcId="{4B0BB5BA-D926-4370-A1A7-B16FAA174E6B}" destId="{863D4DF8-27D3-4308-9024-2298463FF612}" srcOrd="0" destOrd="0" parTransId="{104E8CD0-6297-4EBA-82AB-19DEAFF6EE67}" sibTransId="{67892B1F-4AAC-497E-9897-523BE5B0903A}"/>
    <dgm:cxn modelId="{B73126BA-7B21-465C-A2CE-CAA2859FF951}" srcId="{D0EDEF41-A78F-4DA2-B65D-F0B81F48ADF6}" destId="{B1C39D26-E45B-4F76-949D-3A29FF87FCBD}" srcOrd="0" destOrd="0" parTransId="{19F28581-3BBD-4C57-922C-94C66A8B871E}" sibTransId="{5FFDDE01-4153-49C6-BF19-A65FA6C3873A}"/>
    <dgm:cxn modelId="{88EDFBAE-2F3A-43E2-85BE-82AFAB66D58A}" srcId="{E72E7678-989E-4255-9904-6772DD379922}" destId="{0E0650A6-3E6A-42CD-8704-E5E291240605}" srcOrd="0" destOrd="0" parTransId="{5A424FBD-63EC-4414-8593-C09FD8AAEFA0}" sibTransId="{471F6DBA-13C4-4CD9-9B3A-B36C6CCD17F0}"/>
    <dgm:cxn modelId="{679D5B29-7831-48B4-8CEB-EB95FA77B627}" srcId="{E72E7678-989E-4255-9904-6772DD379922}" destId="{D0EDEF41-A78F-4DA2-B65D-F0B81F48ADF6}" srcOrd="2" destOrd="0" parTransId="{C9ACDCFA-4CB2-4B34-8BB3-624405FF228C}" sibTransId="{28810BFD-EB01-41BD-ABCB-B1E9CD4C68A1}"/>
    <dgm:cxn modelId="{873CA6C3-CA96-40E3-86AA-35F9BBA2A153}" type="presOf" srcId="{4B0BB5BA-D926-4370-A1A7-B16FAA174E6B}" destId="{99B6C148-85D9-4D94-8843-B055001C1DCB}" srcOrd="0" destOrd="0" presId="urn:microsoft.com/office/officeart/2005/8/layout/vList5"/>
    <dgm:cxn modelId="{110983CB-F348-4E2A-8C15-C91B963FEB08}" srcId="{D0EDEF41-A78F-4DA2-B65D-F0B81F48ADF6}" destId="{64E5EF79-1AE9-4A84-97A5-6364BBED3296}" srcOrd="1" destOrd="0" parTransId="{27356BCD-323A-4344-84EB-A331D4E84896}" sibTransId="{B476A377-1FCE-4419-B851-00A0437186A0}"/>
    <dgm:cxn modelId="{DC35FF33-4C2D-4EA3-A378-875621175448}" srcId="{0E0650A6-3E6A-42CD-8704-E5E291240605}" destId="{2E025C57-3B25-47CD-8027-55CC9C9C8914}" srcOrd="0" destOrd="0" parTransId="{A2F56D18-7798-48E3-94DE-562A033F6DC9}" sibTransId="{4545B5AD-0932-4F9D-96D3-D4D5A9EAE550}"/>
    <dgm:cxn modelId="{D5CE2497-18D3-44E1-9715-C2865D4044E2}" type="presOf" srcId="{64E5EF79-1AE9-4A84-97A5-6364BBED3296}" destId="{39148A6B-066F-441D-907E-7F6E6BFF8AA2}" srcOrd="0" destOrd="1" presId="urn:microsoft.com/office/officeart/2005/8/layout/vList5"/>
    <dgm:cxn modelId="{B566630F-1C5A-427E-BEF4-619BC96E176D}" type="presOf" srcId="{863D4DF8-27D3-4308-9024-2298463FF612}" destId="{038FEF3F-CAFE-4CA9-A1A2-E7CC62845098}" srcOrd="0" destOrd="0" presId="urn:microsoft.com/office/officeart/2005/8/layout/vList5"/>
    <dgm:cxn modelId="{1E6FAB50-5C2F-43C9-B88D-7DA112C17DE6}" type="presOf" srcId="{E72E7678-989E-4255-9904-6772DD379922}" destId="{8E54B09C-C99C-4493-9B2A-1D82B84DADBA}" srcOrd="0" destOrd="0" presId="urn:microsoft.com/office/officeart/2005/8/layout/vList5"/>
    <dgm:cxn modelId="{64704057-4383-4893-904A-6AB7CA6DF083}" type="presOf" srcId="{D0EDEF41-A78F-4DA2-B65D-F0B81F48ADF6}" destId="{390C35C6-8371-4933-8E91-220AE05555AC}" srcOrd="0" destOrd="0" presId="urn:microsoft.com/office/officeart/2005/8/layout/vList5"/>
    <dgm:cxn modelId="{DF9E0C36-4EAC-45FE-A471-5E283CE3C489}" srcId="{E72E7678-989E-4255-9904-6772DD379922}" destId="{4B0BB5BA-D926-4370-A1A7-B16FAA174E6B}" srcOrd="1" destOrd="0" parTransId="{B6418E33-D89F-4666-B566-BDD56A381680}" sibTransId="{E31BAAEE-60DF-46D7-8AFB-488DC55362A5}"/>
    <dgm:cxn modelId="{407C749F-415B-4821-BAFA-21B25407E623}" type="presOf" srcId="{B1C39D26-E45B-4F76-949D-3A29FF87FCBD}" destId="{39148A6B-066F-441D-907E-7F6E6BFF8AA2}" srcOrd="0" destOrd="0" presId="urn:microsoft.com/office/officeart/2005/8/layout/vList5"/>
    <dgm:cxn modelId="{68BBD752-59E6-4822-9210-0AE5BBAB12A5}" type="presOf" srcId="{2E025C57-3B25-47CD-8027-55CC9C9C8914}" destId="{F14D94FD-B5A3-4610-A418-4A88D1BD6BEF}" srcOrd="0" destOrd="0" presId="urn:microsoft.com/office/officeart/2005/8/layout/vList5"/>
    <dgm:cxn modelId="{6BD2E5F6-77A5-4911-9B36-42AA22834E6A}" type="presParOf" srcId="{8E54B09C-C99C-4493-9B2A-1D82B84DADBA}" destId="{E7F14F4D-ECBD-472B-9C19-8712290DDCDC}" srcOrd="0" destOrd="0" presId="urn:microsoft.com/office/officeart/2005/8/layout/vList5"/>
    <dgm:cxn modelId="{3EDC200E-4DD1-4353-9F79-58D20DF9994C}" type="presParOf" srcId="{E7F14F4D-ECBD-472B-9C19-8712290DDCDC}" destId="{61815A7B-B0C3-4181-8BAA-A0F31F837D6D}" srcOrd="0" destOrd="0" presId="urn:microsoft.com/office/officeart/2005/8/layout/vList5"/>
    <dgm:cxn modelId="{8D0D67A0-62C1-4F77-A8DC-6B9CFC755BD8}" type="presParOf" srcId="{E7F14F4D-ECBD-472B-9C19-8712290DDCDC}" destId="{F14D94FD-B5A3-4610-A418-4A88D1BD6BEF}" srcOrd="1" destOrd="0" presId="urn:microsoft.com/office/officeart/2005/8/layout/vList5"/>
    <dgm:cxn modelId="{A39C7DEC-E2F4-4C3A-9732-B3D969E12843}" type="presParOf" srcId="{8E54B09C-C99C-4493-9B2A-1D82B84DADBA}" destId="{E2A4FBA2-33E3-4C79-B372-A98B28605322}" srcOrd="1" destOrd="0" presId="urn:microsoft.com/office/officeart/2005/8/layout/vList5"/>
    <dgm:cxn modelId="{F8640F9A-B8DA-4CC5-B3C6-C4C975880028}" type="presParOf" srcId="{8E54B09C-C99C-4493-9B2A-1D82B84DADBA}" destId="{15A5B436-A0A2-4276-A8A1-030B2FFFF4DE}" srcOrd="2" destOrd="0" presId="urn:microsoft.com/office/officeart/2005/8/layout/vList5"/>
    <dgm:cxn modelId="{C0BA3CD9-E00C-4141-81A8-450CE43D069F}" type="presParOf" srcId="{15A5B436-A0A2-4276-A8A1-030B2FFFF4DE}" destId="{99B6C148-85D9-4D94-8843-B055001C1DCB}" srcOrd="0" destOrd="0" presId="urn:microsoft.com/office/officeart/2005/8/layout/vList5"/>
    <dgm:cxn modelId="{05E51176-9C1C-4257-A907-528354AD139C}" type="presParOf" srcId="{15A5B436-A0A2-4276-A8A1-030B2FFFF4DE}" destId="{038FEF3F-CAFE-4CA9-A1A2-E7CC62845098}" srcOrd="1" destOrd="0" presId="urn:microsoft.com/office/officeart/2005/8/layout/vList5"/>
    <dgm:cxn modelId="{7996AAC3-47FE-48CF-BEEE-D01BB96F1373}" type="presParOf" srcId="{8E54B09C-C99C-4493-9B2A-1D82B84DADBA}" destId="{AAECB3CB-764E-4DA1-B85C-7A0895339A41}" srcOrd="3" destOrd="0" presId="urn:microsoft.com/office/officeart/2005/8/layout/vList5"/>
    <dgm:cxn modelId="{69294412-A554-4180-950F-A48CAAA9E3DC}" type="presParOf" srcId="{8E54B09C-C99C-4493-9B2A-1D82B84DADBA}" destId="{253BB518-4E78-4C56-830C-79006D442550}" srcOrd="4" destOrd="0" presId="urn:microsoft.com/office/officeart/2005/8/layout/vList5"/>
    <dgm:cxn modelId="{3EFFA24C-1BEB-4256-A641-7754CF6FD3A8}" type="presParOf" srcId="{253BB518-4E78-4C56-830C-79006D442550}" destId="{390C35C6-8371-4933-8E91-220AE05555AC}" srcOrd="0" destOrd="0" presId="urn:microsoft.com/office/officeart/2005/8/layout/vList5"/>
    <dgm:cxn modelId="{E0FD44FF-B137-412C-A6BD-0503F535DAA7}" type="presParOf" srcId="{253BB518-4E78-4C56-830C-79006D442550}" destId="{39148A6B-066F-441D-907E-7F6E6BFF8AA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379D9-8D87-4B8A-A984-E03CCA2D587C}">
      <dsp:nvSpPr>
        <dsp:cNvPr id="0" name=""/>
        <dsp:cNvSpPr/>
      </dsp:nvSpPr>
      <dsp:spPr>
        <a:xfrm rot="5400000">
          <a:off x="4615250" y="-1189029"/>
          <a:ext cx="3170966" cy="5886532"/>
        </a:xfrm>
        <a:prstGeom prst="round2Same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AR" sz="1800" kern="1200" dirty="0" smtClean="0">
              <a:solidFill>
                <a:schemeClr val="tx2">
                  <a:lumMod val="50000"/>
                </a:schemeClr>
              </a:solidFill>
            </a:rPr>
            <a:t>Determinar la presencia de síntomas psicopatológicos y la prevalencia de psicopatologías en los ingresantes de las Facultades de Psicología, Derecho e Ingeniería.</a:t>
          </a:r>
          <a:endParaRPr lang="es-AR" sz="900" kern="1200" dirty="0">
            <a:solidFill>
              <a:schemeClr val="tx2">
                <a:lumMod val="50000"/>
              </a:schemeClr>
            </a:solidFill>
          </a:endParaRPr>
        </a:p>
        <a:p>
          <a:pPr marL="171450" lvl="1" indent="-171450" algn="just" defTabSz="800100">
            <a:lnSpc>
              <a:spcPct val="90000"/>
            </a:lnSpc>
            <a:spcBef>
              <a:spcPct val="0"/>
            </a:spcBef>
            <a:spcAft>
              <a:spcPct val="15000"/>
            </a:spcAft>
            <a:buChar char="••"/>
          </a:pPr>
          <a:r>
            <a:rPr lang="es-ES" sz="1800" kern="1200" dirty="0" smtClean="0">
              <a:solidFill>
                <a:schemeClr val="tx2">
                  <a:lumMod val="50000"/>
                </a:schemeClr>
              </a:solidFill>
            </a:rPr>
            <a:t>Desarrollar un espacio en la Facultad promotor de salud y que funcione como recurso de apoyo a los estudiantes. Apuntando al desarrollo saludable, personal y social de los alumnos.</a:t>
          </a:r>
          <a:endParaRPr lang="es-AR" sz="900" kern="1200" dirty="0">
            <a:solidFill>
              <a:schemeClr val="tx2">
                <a:lumMod val="50000"/>
              </a:schemeClr>
            </a:solidFill>
          </a:endParaRPr>
        </a:p>
        <a:p>
          <a:pPr marL="171450" lvl="1" indent="-171450" algn="just" defTabSz="800100">
            <a:lnSpc>
              <a:spcPct val="90000"/>
            </a:lnSpc>
            <a:spcBef>
              <a:spcPct val="0"/>
            </a:spcBef>
            <a:spcAft>
              <a:spcPct val="15000"/>
            </a:spcAft>
            <a:buChar char="••"/>
          </a:pPr>
          <a:r>
            <a:rPr lang="es-ES" sz="1800" kern="1200" dirty="0" smtClean="0">
              <a:solidFill>
                <a:schemeClr val="tx2">
                  <a:lumMod val="50000"/>
                </a:schemeClr>
              </a:solidFill>
            </a:rPr>
            <a:t>Incrementar el compromiso entre las Facultades de la Universidad pública de nuestra ciudad para un abordaje multidisciplinar y la promoción de la salud.</a:t>
          </a:r>
          <a:endParaRPr lang="es-ES" sz="1800" kern="1200" dirty="0">
            <a:solidFill>
              <a:schemeClr val="tx2">
                <a:lumMod val="50000"/>
              </a:schemeClr>
            </a:solidFill>
          </a:endParaRPr>
        </a:p>
      </dsp:txBody>
      <dsp:txXfrm rot="-5400000">
        <a:off x="3257467" y="323548"/>
        <a:ext cx="5731738" cy="2861378"/>
      </dsp:txXfrm>
    </dsp:sp>
    <dsp:sp modelId="{639B426A-DD46-49B3-BE79-7B6767317877}">
      <dsp:nvSpPr>
        <dsp:cNvPr id="0" name=""/>
        <dsp:cNvSpPr/>
      </dsp:nvSpPr>
      <dsp:spPr>
        <a:xfrm>
          <a:off x="0" y="782103"/>
          <a:ext cx="3256207" cy="1367861"/>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AR" sz="3200" kern="1200" dirty="0" smtClean="0"/>
            <a:t>General</a:t>
          </a:r>
          <a:endParaRPr lang="es-AR" sz="3200" kern="1200" dirty="0"/>
        </a:p>
      </dsp:txBody>
      <dsp:txXfrm>
        <a:off x="66773" y="848876"/>
        <a:ext cx="3122661" cy="1234315"/>
      </dsp:txXfrm>
    </dsp:sp>
    <dsp:sp modelId="{917C89C8-F984-48FF-89CB-88F11136005C}">
      <dsp:nvSpPr>
        <dsp:cNvPr id="0" name=""/>
        <dsp:cNvSpPr/>
      </dsp:nvSpPr>
      <dsp:spPr>
        <a:xfrm rot="5400000">
          <a:off x="5103439" y="1548293"/>
          <a:ext cx="2197690" cy="5849585"/>
        </a:xfrm>
        <a:prstGeom prst="round2Same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00050">
            <a:lnSpc>
              <a:spcPct val="90000"/>
            </a:lnSpc>
            <a:spcBef>
              <a:spcPct val="0"/>
            </a:spcBef>
            <a:spcAft>
              <a:spcPct val="15000"/>
            </a:spcAft>
            <a:buChar char="••"/>
          </a:pPr>
          <a:endParaRPr lang="es-AR" sz="900" kern="1200" dirty="0"/>
        </a:p>
        <a:p>
          <a:pPr marL="171450" lvl="1" indent="-171450" algn="just" defTabSz="800100">
            <a:lnSpc>
              <a:spcPct val="90000"/>
            </a:lnSpc>
            <a:spcBef>
              <a:spcPct val="0"/>
            </a:spcBef>
            <a:spcAft>
              <a:spcPct val="15000"/>
            </a:spcAft>
            <a:buChar char="••"/>
          </a:pPr>
          <a:r>
            <a:rPr lang="es-AR" sz="1800" kern="1200" dirty="0" smtClean="0">
              <a:solidFill>
                <a:schemeClr val="tx2">
                  <a:lumMod val="50000"/>
                </a:schemeClr>
              </a:solidFill>
            </a:rPr>
            <a:t>Caracterizar y comparar la presencia de síntomas psicopatológicos en alumnos de las Facultades de Psicología, Derecho e Ingeniería.</a:t>
          </a:r>
          <a:endParaRPr lang="es-ES" sz="1800" kern="1200" dirty="0">
            <a:solidFill>
              <a:schemeClr val="tx2">
                <a:lumMod val="50000"/>
              </a:schemeClr>
            </a:solidFill>
          </a:endParaRPr>
        </a:p>
        <a:p>
          <a:pPr marL="171450" lvl="1" indent="-171450" algn="just" defTabSz="800100">
            <a:lnSpc>
              <a:spcPct val="90000"/>
            </a:lnSpc>
            <a:spcBef>
              <a:spcPct val="0"/>
            </a:spcBef>
            <a:spcAft>
              <a:spcPct val="15000"/>
            </a:spcAft>
            <a:buChar char="••"/>
          </a:pPr>
          <a:r>
            <a:rPr lang="es-AR" sz="1800" kern="1200" dirty="0" smtClean="0">
              <a:solidFill>
                <a:schemeClr val="tx2">
                  <a:lumMod val="50000"/>
                </a:schemeClr>
              </a:solidFill>
            </a:rPr>
            <a:t>Explorar las diferentes relaciones entre los perfiles psicopatológicos y la elección por una determinada carrera universitaria.</a:t>
          </a:r>
          <a:endParaRPr lang="es-ES" sz="1800" kern="1200" dirty="0">
            <a:solidFill>
              <a:schemeClr val="tx2">
                <a:lumMod val="50000"/>
              </a:schemeClr>
            </a:solidFill>
          </a:endParaRPr>
        </a:p>
      </dsp:txBody>
      <dsp:txXfrm rot="-5400000">
        <a:off x="3277492" y="3481522"/>
        <a:ext cx="5742303" cy="1983126"/>
      </dsp:txXfrm>
    </dsp:sp>
    <dsp:sp modelId="{D9C4F886-537A-4DA3-BA0D-C72C579E3E06}">
      <dsp:nvSpPr>
        <dsp:cNvPr id="0" name=""/>
        <dsp:cNvSpPr/>
      </dsp:nvSpPr>
      <dsp:spPr>
        <a:xfrm>
          <a:off x="0" y="3777487"/>
          <a:ext cx="3189562" cy="1395653"/>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AR" sz="3200" kern="1200" dirty="0" smtClean="0"/>
            <a:t>Específicos</a:t>
          </a:r>
          <a:endParaRPr lang="es-AR" sz="3200" kern="1200" dirty="0"/>
        </a:p>
      </dsp:txBody>
      <dsp:txXfrm>
        <a:off x="68130" y="3845617"/>
        <a:ext cx="3053302" cy="1259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D94FD-B5A3-4610-A418-4A88D1BD6BEF}">
      <dsp:nvSpPr>
        <dsp:cNvPr id="0" name=""/>
        <dsp:cNvSpPr/>
      </dsp:nvSpPr>
      <dsp:spPr>
        <a:xfrm rot="5400000">
          <a:off x="4989151" y="-2025677"/>
          <a:ext cx="1634467" cy="5685821"/>
        </a:xfrm>
        <a:prstGeom prst="round2SameRect">
          <a:avLst/>
        </a:prstGeom>
        <a:noFill/>
        <a:ln w="9525" cap="flat" cmpd="sng" algn="ctr">
          <a:no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AR" sz="1800" kern="1200" dirty="0" smtClean="0">
              <a:solidFill>
                <a:schemeClr val="tx2">
                  <a:lumMod val="50000"/>
                </a:schemeClr>
              </a:solidFill>
            </a:rPr>
            <a:t>Se trata un estudio ex post facto, retrospectivo, de tres grupos, basados en un diseño no-experimental, transversal de tipo descriptivo </a:t>
          </a:r>
          <a:endParaRPr lang="es-AR" sz="1100" kern="1200" dirty="0">
            <a:solidFill>
              <a:schemeClr val="tx2">
                <a:lumMod val="50000"/>
              </a:schemeClr>
            </a:solidFill>
          </a:endParaRPr>
        </a:p>
      </dsp:txBody>
      <dsp:txXfrm rot="-5400000">
        <a:off x="2963474" y="79788"/>
        <a:ext cx="5606033" cy="1474891"/>
      </dsp:txXfrm>
    </dsp:sp>
    <dsp:sp modelId="{61815A7B-B0C3-4181-8BAA-A0F31F837D6D}">
      <dsp:nvSpPr>
        <dsp:cNvPr id="0" name=""/>
        <dsp:cNvSpPr/>
      </dsp:nvSpPr>
      <dsp:spPr>
        <a:xfrm>
          <a:off x="81" y="133044"/>
          <a:ext cx="2910237" cy="120934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AR" sz="3200" kern="1200" dirty="0" smtClean="0"/>
            <a:t>Tipo de Investigación</a:t>
          </a:r>
          <a:endParaRPr lang="es-AR" sz="3200" kern="1200" dirty="0"/>
        </a:p>
      </dsp:txBody>
      <dsp:txXfrm>
        <a:off x="59116" y="192079"/>
        <a:ext cx="2792167" cy="1091277"/>
      </dsp:txXfrm>
    </dsp:sp>
    <dsp:sp modelId="{038FEF3F-CAFE-4CA9-A1A2-E7CC62845098}">
      <dsp:nvSpPr>
        <dsp:cNvPr id="0" name=""/>
        <dsp:cNvSpPr/>
      </dsp:nvSpPr>
      <dsp:spPr>
        <a:xfrm rot="5400000">
          <a:off x="4623854" y="30066"/>
          <a:ext cx="2365125" cy="5685821"/>
        </a:xfrm>
        <a:prstGeom prst="round2SameRect">
          <a:avLst/>
        </a:prstGeom>
        <a:noFill/>
        <a:ln w="9525" cap="flat" cmpd="sng" algn="ctr">
          <a:no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ES" sz="1800" kern="1200" dirty="0" smtClean="0">
              <a:solidFill>
                <a:schemeClr val="tx2">
                  <a:lumMod val="50000"/>
                </a:schemeClr>
              </a:solidFill>
            </a:rPr>
            <a:t>La muestra estuvo conformada de forma aleatoria por aproximadamente </a:t>
          </a:r>
          <a:r>
            <a:rPr lang="es-AR" sz="1800" kern="1200" dirty="0" smtClean="0">
              <a:solidFill>
                <a:schemeClr val="tx2">
                  <a:lumMod val="50000"/>
                </a:schemeClr>
              </a:solidFill>
            </a:rPr>
            <a:t>300 estudiantes regulares de la Universidad Nacional de Mar del Plata Argentina, de los cuales 100 son alumnos de la carrera de Psicología, 100 de Ingeniaría y 100 de la carrera de Derecho</a:t>
          </a:r>
          <a:endParaRPr lang="es-AR" sz="1000" kern="1200" dirty="0">
            <a:solidFill>
              <a:schemeClr val="tx2">
                <a:lumMod val="50000"/>
              </a:schemeClr>
            </a:solidFill>
          </a:endParaRPr>
        </a:p>
      </dsp:txBody>
      <dsp:txXfrm rot="-5400000">
        <a:off x="2963506" y="1805870"/>
        <a:ext cx="5570365" cy="2134213"/>
      </dsp:txXfrm>
    </dsp:sp>
    <dsp:sp modelId="{99B6C148-85D9-4D94-8843-B055001C1DCB}">
      <dsp:nvSpPr>
        <dsp:cNvPr id="0" name=""/>
        <dsp:cNvSpPr/>
      </dsp:nvSpPr>
      <dsp:spPr>
        <a:xfrm>
          <a:off x="81" y="2006365"/>
          <a:ext cx="2910269" cy="174847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AR" sz="3200" kern="1200" dirty="0" smtClean="0"/>
            <a:t>Participantes</a:t>
          </a:r>
          <a:endParaRPr lang="es-AR" sz="3800" kern="1200" dirty="0"/>
        </a:p>
      </dsp:txBody>
      <dsp:txXfrm>
        <a:off x="85435" y="2091719"/>
        <a:ext cx="2739561" cy="1577769"/>
      </dsp:txXfrm>
    </dsp:sp>
    <dsp:sp modelId="{39148A6B-066F-441D-907E-7F6E6BFF8AA2}">
      <dsp:nvSpPr>
        <dsp:cNvPr id="0" name=""/>
        <dsp:cNvSpPr/>
      </dsp:nvSpPr>
      <dsp:spPr>
        <a:xfrm rot="5400000">
          <a:off x="5028540" y="2193116"/>
          <a:ext cx="1684844" cy="6026265"/>
        </a:xfrm>
        <a:prstGeom prst="round2SameRect">
          <a:avLst/>
        </a:prstGeom>
        <a:noFill/>
        <a:ln w="9525" cap="flat" cmpd="sng" algn="ctr">
          <a:no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311150">
            <a:lnSpc>
              <a:spcPct val="90000"/>
            </a:lnSpc>
            <a:spcBef>
              <a:spcPct val="0"/>
            </a:spcBef>
            <a:spcAft>
              <a:spcPct val="15000"/>
            </a:spcAft>
            <a:buChar char="••"/>
          </a:pPr>
          <a:endParaRPr lang="es-AR" sz="700" kern="1200" dirty="0">
            <a:solidFill>
              <a:schemeClr val="tx2">
                <a:lumMod val="50000"/>
              </a:schemeClr>
            </a:solidFill>
          </a:endParaRPr>
        </a:p>
        <a:p>
          <a:pPr marL="171450" lvl="1" indent="-171450" algn="just" defTabSz="800100">
            <a:lnSpc>
              <a:spcPct val="90000"/>
            </a:lnSpc>
            <a:spcBef>
              <a:spcPct val="0"/>
            </a:spcBef>
            <a:spcAft>
              <a:spcPct val="15000"/>
            </a:spcAft>
            <a:buChar char="••"/>
          </a:pPr>
          <a:r>
            <a:rPr lang="es-ES" sz="1800" kern="1200" dirty="0" smtClean="0">
              <a:solidFill>
                <a:schemeClr val="tx2">
                  <a:lumMod val="50000"/>
                </a:schemeClr>
              </a:solidFill>
            </a:rPr>
            <a:t>Para evaluar la presencia de síntomas y la prevalencia de psicopatologías, </a:t>
          </a:r>
          <a:r>
            <a:rPr lang="es-ES" sz="1800" kern="1200" dirty="0" smtClean="0">
              <a:solidFill>
                <a:schemeClr val="tx2">
                  <a:lumMod val="50000"/>
                </a:schemeClr>
              </a:solidFill>
            </a:rPr>
            <a:t>se utilizó </a:t>
          </a:r>
          <a:r>
            <a:rPr lang="es-ES" sz="1800" kern="1200" dirty="0" smtClean="0">
              <a:solidFill>
                <a:schemeClr val="tx2">
                  <a:lumMod val="50000"/>
                </a:schemeClr>
              </a:solidFill>
            </a:rPr>
            <a:t>como instrumento, el cuestionario de 90 síntomas (</a:t>
          </a:r>
          <a:r>
            <a:rPr lang="es-AR" sz="1800" kern="1200" dirty="0" smtClean="0">
              <a:solidFill>
                <a:schemeClr val="tx2">
                  <a:lumMod val="50000"/>
                </a:schemeClr>
              </a:solidFill>
            </a:rPr>
            <a:t>Derogatis, 1994) </a:t>
          </a:r>
          <a:r>
            <a:rPr lang="es-ES" sz="1800" kern="1200" dirty="0" smtClean="0">
              <a:solidFill>
                <a:schemeClr val="tx2">
                  <a:lumMod val="50000"/>
                </a:schemeClr>
              </a:solidFill>
            </a:rPr>
            <a:t>que está compuesto por 90 ítems, cada uno de los cuales describe una alteración psicopatológica o psicosomática concreta. El </a:t>
          </a:r>
          <a:r>
            <a:rPr lang="es-ES" sz="1800" kern="1200" dirty="0" smtClean="0">
              <a:solidFill>
                <a:schemeClr val="tx2">
                  <a:lumMod val="50000"/>
                </a:schemeClr>
              </a:solidFill>
            </a:rPr>
            <a:t>SCL-90 es </a:t>
          </a:r>
          <a:r>
            <a:rPr lang="es-ES" sz="1800" kern="1200" dirty="0" smtClean="0">
              <a:solidFill>
                <a:schemeClr val="tx2">
                  <a:lumMod val="50000"/>
                </a:schemeClr>
              </a:solidFill>
            </a:rPr>
            <a:t>un cuestionario multidimensional auto aplicado. </a:t>
          </a:r>
          <a:endParaRPr lang="es-ES" sz="1800" kern="1200" dirty="0">
            <a:solidFill>
              <a:schemeClr val="tx2">
                <a:lumMod val="50000"/>
              </a:schemeClr>
            </a:solidFill>
          </a:endParaRPr>
        </a:p>
      </dsp:txBody>
      <dsp:txXfrm rot="-5400000">
        <a:off x="2857830" y="4446074"/>
        <a:ext cx="5944018" cy="1520350"/>
      </dsp:txXfrm>
    </dsp:sp>
    <dsp:sp modelId="{390C35C6-8371-4933-8E91-220AE05555AC}">
      <dsp:nvSpPr>
        <dsp:cNvPr id="0" name=""/>
        <dsp:cNvSpPr/>
      </dsp:nvSpPr>
      <dsp:spPr>
        <a:xfrm>
          <a:off x="81" y="4297621"/>
          <a:ext cx="2857667" cy="175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AR" sz="3200" kern="1200" dirty="0" smtClean="0"/>
            <a:t>Instrumento</a:t>
          </a:r>
          <a:endParaRPr lang="es-AR" sz="4000" kern="1200" dirty="0"/>
        </a:p>
      </dsp:txBody>
      <dsp:txXfrm>
        <a:off x="85560" y="4383100"/>
        <a:ext cx="2686709" cy="158009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D33AAF-FE4A-43C5-B038-6F4AD9796607}" type="datetimeFigureOut">
              <a:rPr lang="es-AR" smtClean="0"/>
              <a:t>03/07/2017</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BED71A-6374-4653-9954-04DCD69FC9F1}" type="slidenum">
              <a:rPr lang="es-AR" smtClean="0"/>
              <a:t>‹Nº›</a:t>
            </a:fld>
            <a:endParaRPr lang="es-AR"/>
          </a:p>
        </p:txBody>
      </p:sp>
    </p:spTree>
    <p:extLst>
      <p:ext uri="{BB962C8B-B14F-4D97-AF65-F5344CB8AC3E}">
        <p14:creationId xmlns:p14="http://schemas.microsoft.com/office/powerpoint/2010/main" val="626368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DBC79EB-48D4-4D92-BB9D-52F23C44D839}" type="slidenum">
              <a:rPr lang="es-ES"/>
              <a:t>1</a:t>
            </a:fld>
            <a:endParaRPr lang="es-ES"/>
          </a:p>
        </p:txBody>
      </p:sp>
    </p:spTree>
    <p:extLst>
      <p:ext uri="{BB962C8B-B14F-4D97-AF65-F5344CB8AC3E}">
        <p14:creationId xmlns:p14="http://schemas.microsoft.com/office/powerpoint/2010/main" val="2439041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DBC79EB-48D4-4D92-BB9D-52F23C44D839}" type="slidenum">
              <a:rPr lang="es-ES"/>
              <a:t>19</a:t>
            </a:fld>
            <a:endParaRPr lang="es-ES"/>
          </a:p>
        </p:txBody>
      </p:sp>
    </p:spTree>
    <p:extLst>
      <p:ext uri="{BB962C8B-B14F-4D97-AF65-F5344CB8AC3E}">
        <p14:creationId xmlns:p14="http://schemas.microsoft.com/office/powerpoint/2010/main" val="2543028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723BF88-B681-4552-B810-04CD90D2650B}" type="datetimeFigureOut">
              <a:rPr lang="es-AR" smtClean="0"/>
              <a:t>03/07/2017</a:t>
            </a:fld>
            <a:endParaRPr lang="es-AR"/>
          </a:p>
        </p:txBody>
      </p:sp>
      <p:sp>
        <p:nvSpPr>
          <p:cNvPr id="2" name="Footer Placeholder 1"/>
          <p:cNvSpPr>
            <a:spLocks noGrp="1"/>
          </p:cNvSpPr>
          <p:nvPr>
            <p:ph type="ftr" sz="quarter" idx="11"/>
          </p:nvPr>
        </p:nvSpPr>
        <p:spPr/>
        <p:txBody>
          <a:bodyPr/>
          <a:lstStyle/>
          <a:p>
            <a:endParaRPr lang="es-AR"/>
          </a:p>
        </p:txBody>
      </p:sp>
      <p:sp>
        <p:nvSpPr>
          <p:cNvPr id="15" name="Slide Number Placeholder 14"/>
          <p:cNvSpPr>
            <a:spLocks noGrp="1"/>
          </p:cNvSpPr>
          <p:nvPr>
            <p:ph type="sldNum" sz="quarter" idx="12"/>
          </p:nvPr>
        </p:nvSpPr>
        <p:spPr>
          <a:xfrm>
            <a:off x="8229600" y="6473952"/>
            <a:ext cx="758952" cy="246888"/>
          </a:xfrm>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23BF88-B681-4552-B810-04CD90D2650B}" type="datetimeFigureOut">
              <a:rPr lang="es-AR" smtClean="0"/>
              <a:t>03/07/2017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23BF88-B681-4552-B810-04CD90D2650B}" type="datetimeFigureOut">
              <a:rPr lang="es-AR" smtClean="0"/>
              <a:t>03/07/2017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723BF88-B681-4552-B810-04CD90D2650B}" type="datetimeFigureOut">
              <a:rPr lang="es-AR" smtClean="0"/>
              <a:t>03/07/2017</a:t>
            </a:fld>
            <a:endParaRPr lang="es-AR"/>
          </a:p>
        </p:txBody>
      </p:sp>
      <p:sp>
        <p:nvSpPr>
          <p:cNvPr id="19" name="Footer Placeholder 18"/>
          <p:cNvSpPr>
            <a:spLocks noGrp="1"/>
          </p:cNvSpPr>
          <p:nvPr>
            <p:ph type="ftr" sz="quarter" idx="11"/>
          </p:nvPr>
        </p:nvSpPr>
        <p:spPr>
          <a:xfrm>
            <a:off x="3581400" y="76200"/>
            <a:ext cx="2895600" cy="288925"/>
          </a:xfrm>
        </p:spPr>
        <p:txBody>
          <a:bodyPr/>
          <a:lstStyle/>
          <a:p>
            <a:endParaRPr lang="es-AR"/>
          </a:p>
        </p:txBody>
      </p:sp>
      <p:sp>
        <p:nvSpPr>
          <p:cNvPr id="16" name="Slide Number Placeholder 15"/>
          <p:cNvSpPr>
            <a:spLocks noGrp="1"/>
          </p:cNvSpPr>
          <p:nvPr>
            <p:ph type="sldNum" sz="quarter" idx="12"/>
          </p:nvPr>
        </p:nvSpPr>
        <p:spPr>
          <a:xfrm>
            <a:off x="8229600" y="6473952"/>
            <a:ext cx="758952" cy="246888"/>
          </a:xfrm>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723BF88-B681-4552-B810-04CD90D2650B}" type="datetimeFigureOut">
              <a:rPr lang="es-AR" smtClean="0"/>
              <a:t>03/07/2017</a:t>
            </a:fld>
            <a:endParaRPr lang="es-AR"/>
          </a:p>
        </p:txBody>
      </p:sp>
      <p:sp>
        <p:nvSpPr>
          <p:cNvPr id="11" name="Footer Placeholder 10"/>
          <p:cNvSpPr>
            <a:spLocks noGrp="1"/>
          </p:cNvSpPr>
          <p:nvPr>
            <p:ph type="ftr" sz="quarter" idx="11"/>
          </p:nvPr>
        </p:nvSpPr>
        <p:spPr/>
        <p:txBody>
          <a:bodyPr/>
          <a:lstStyle/>
          <a:p>
            <a:endParaRPr lang="es-AR"/>
          </a:p>
        </p:txBody>
      </p:sp>
      <p:sp>
        <p:nvSpPr>
          <p:cNvPr id="16" name="Slide Number Placeholder 15"/>
          <p:cNvSpPr>
            <a:spLocks noGrp="1"/>
          </p:cNvSpPr>
          <p:nvPr>
            <p:ph type="sldNum" sz="quarter" idx="12"/>
          </p:nvPr>
        </p:nvSpPr>
        <p:spPr/>
        <p:txBody>
          <a:bodyPr/>
          <a:lstStyle/>
          <a:p>
            <a:fld id="{D305D966-F2F0-407E-9233-497ACB7D6A5A}" type="slidenum">
              <a:rPr lang="es-AR" smtClean="0"/>
              <a:t>‹Nº›</a:t>
            </a:fld>
            <a:endParaRPr lang="es-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723BF88-B681-4552-B810-04CD90D2650B}" type="datetimeFigureOut">
              <a:rPr lang="es-AR" smtClean="0"/>
              <a:t>03/07/2017</a:t>
            </a:fld>
            <a:endParaRPr lang="es-AR"/>
          </a:p>
        </p:txBody>
      </p:sp>
      <p:sp>
        <p:nvSpPr>
          <p:cNvPr id="10" name="Footer Placeholder 9"/>
          <p:cNvSpPr>
            <a:spLocks noGrp="1"/>
          </p:cNvSpPr>
          <p:nvPr>
            <p:ph type="ftr" sz="quarter" idx="11"/>
          </p:nvPr>
        </p:nvSpPr>
        <p:spPr/>
        <p:txBody>
          <a:bodyPr/>
          <a:lstStyle/>
          <a:p>
            <a:endParaRPr lang="es-AR"/>
          </a:p>
        </p:txBody>
      </p:sp>
      <p:sp>
        <p:nvSpPr>
          <p:cNvPr id="31" name="Slide Number Placeholder 30"/>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723BF88-B681-4552-B810-04CD90D2650B}" type="datetimeFigureOut">
              <a:rPr lang="es-AR" smtClean="0"/>
              <a:t>03/07/2017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a:xfrm>
            <a:off x="8229600" y="6477000"/>
            <a:ext cx="762000" cy="246888"/>
          </a:xfrm>
        </p:spPr>
        <p:txBody>
          <a:bodyPr/>
          <a:lstStyle/>
          <a:p>
            <a:fld id="{D305D966-F2F0-407E-9233-497ACB7D6A5A}" type="slidenum">
              <a:rPr lang="es-AR" smtClean="0"/>
              <a:t>‹Nº›</a:t>
            </a:fld>
            <a:endParaRPr lang="es-A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723BF88-B681-4552-B810-04CD90D2650B}" type="datetimeFigureOut">
              <a:rPr lang="es-AR" smtClean="0"/>
              <a:t>03/07/2017</a:t>
            </a:fld>
            <a:endParaRPr lang="es-AR"/>
          </a:p>
        </p:txBody>
      </p:sp>
      <p:sp>
        <p:nvSpPr>
          <p:cNvPr id="21" name="Footer Placeholder 20"/>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723BF88-B681-4552-B810-04CD90D2650B}" type="datetimeFigureOut">
              <a:rPr lang="es-AR" smtClean="0"/>
              <a:t>03/07/2017</a:t>
            </a:fld>
            <a:endParaRPr lang="es-AR"/>
          </a:p>
        </p:txBody>
      </p:sp>
      <p:sp>
        <p:nvSpPr>
          <p:cNvPr id="24" name="Footer Placeholder 23"/>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723BF88-B681-4552-B810-04CD90D2650B}" type="datetimeFigureOut">
              <a:rPr lang="es-AR" smtClean="0"/>
              <a:t>03/07/2017</a:t>
            </a:fld>
            <a:endParaRPr lang="es-AR"/>
          </a:p>
        </p:txBody>
      </p:sp>
      <p:sp>
        <p:nvSpPr>
          <p:cNvPr id="29" name="Footer Placeholder 28"/>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305D966-F2F0-407E-9233-497ACB7D6A5A}" type="slidenum">
              <a:rPr lang="es-AR" smtClean="0"/>
              <a:t>‹Nº›</a:t>
            </a:fld>
            <a:endParaRPr lang="es-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723BF88-B681-4552-B810-04CD90D2650B}" type="datetimeFigureOut">
              <a:rPr lang="es-AR" smtClean="0"/>
              <a:t>03/07/2017</a:t>
            </a:fld>
            <a:endParaRPr lang="es-AR"/>
          </a:p>
        </p:txBody>
      </p:sp>
      <p:sp>
        <p:nvSpPr>
          <p:cNvPr id="5" name="Footer Placeholder 4"/>
          <p:cNvSpPr>
            <a:spLocks noGrp="1"/>
          </p:cNvSpPr>
          <p:nvPr>
            <p:ph type="ftr" sz="quarter" idx="11"/>
          </p:nvPr>
        </p:nvSpPr>
        <p:spPr/>
        <p:txBody>
          <a:bodyPr/>
          <a:lstStyle/>
          <a:p>
            <a:endParaRPr lang="es-AR"/>
          </a:p>
        </p:txBody>
      </p:sp>
      <p:sp>
        <p:nvSpPr>
          <p:cNvPr id="31" name="Slide Number Placeholder 30"/>
          <p:cNvSpPr>
            <a:spLocks noGrp="1"/>
          </p:cNvSpPr>
          <p:nvPr>
            <p:ph type="sldNum" sz="quarter" idx="12"/>
          </p:nvPr>
        </p:nvSpPr>
        <p:spPr/>
        <p:txBody>
          <a:bodyPr/>
          <a:lstStyle/>
          <a:p>
            <a:fld id="{D305D966-F2F0-407E-9233-497ACB7D6A5A}" type="slidenum">
              <a:rPr lang="es-AR" smtClean="0"/>
              <a:t>‹Nº›</a:t>
            </a:fld>
            <a:endParaRPr lang="es-A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74000">
              <a:srgbClr val="CC99FF">
                <a:alpha val="16000"/>
              </a:srgbClr>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723BF88-B681-4552-B810-04CD90D2650B}" type="datetimeFigureOut">
              <a:rPr lang="es-AR" smtClean="0"/>
              <a:t>03/07/2017</a:t>
            </a:fld>
            <a:endParaRPr lang="es-A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A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305D966-F2F0-407E-9233-497ACB7D6A5A}" type="slidenum">
              <a:rPr lang="es-AR" smtClean="0"/>
              <a:t>‹Nº›</a:t>
            </a:fld>
            <a:endParaRPr lang="es-A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7772400" cy="2743200"/>
          </a:xfrm>
        </p:spPr>
        <p:txBody>
          <a:bodyPr>
            <a:normAutofit/>
          </a:bodyPr>
          <a:lstStyle/>
          <a:p>
            <a:r>
              <a:rPr lang="es-ES_tradnl" sz="2000" dirty="0" smtClean="0">
                <a:latin typeface="Times New Roman" panose="02020603050405020304" pitchFamily="18" charset="0"/>
                <a:cs typeface="Times New Roman" panose="02020603050405020304" pitchFamily="18" charset="0"/>
              </a:rPr>
              <a:t>	</a:t>
            </a:r>
            <a:r>
              <a:rPr lang="es-ES_tradnl" sz="1300" b="1" dirty="0" smtClean="0">
                <a:solidFill>
                  <a:schemeClr val="tx1"/>
                </a:solidFill>
                <a:latin typeface="Times New Roman" panose="02020603050405020304" pitchFamily="18" charset="0"/>
                <a:cs typeface="Times New Roman" panose="02020603050405020304" pitchFamily="18" charset="0"/>
              </a:rPr>
              <a:t>Universidad </a:t>
            </a:r>
            <a:r>
              <a:rPr lang="es-ES_tradnl" sz="1300" b="1" dirty="0">
                <a:solidFill>
                  <a:schemeClr val="tx1"/>
                </a:solidFill>
                <a:latin typeface="Times New Roman" panose="02020603050405020304" pitchFamily="18" charset="0"/>
                <a:cs typeface="Times New Roman" panose="02020603050405020304" pitchFamily="18" charset="0"/>
              </a:rPr>
              <a:t>Nacional de Mar del Plata</a:t>
            </a:r>
            <a:r>
              <a:rPr lang="es-AR" sz="1300" b="1" dirty="0">
                <a:solidFill>
                  <a:schemeClr val="tx1"/>
                </a:solidFill>
                <a:latin typeface="Times New Roman" panose="02020603050405020304" pitchFamily="18" charset="0"/>
                <a:cs typeface="Times New Roman" panose="02020603050405020304" pitchFamily="18" charset="0"/>
              </a:rPr>
              <a:t/>
            </a:r>
            <a:br>
              <a:rPr lang="es-AR" sz="1300" b="1" dirty="0">
                <a:solidFill>
                  <a:schemeClr val="tx1"/>
                </a:solidFill>
                <a:latin typeface="Times New Roman" panose="02020603050405020304" pitchFamily="18" charset="0"/>
                <a:cs typeface="Times New Roman" panose="02020603050405020304" pitchFamily="18" charset="0"/>
              </a:rPr>
            </a:br>
            <a:r>
              <a:rPr lang="es-AR" sz="1300" b="1" dirty="0" smtClean="0">
                <a:solidFill>
                  <a:schemeClr val="tx1"/>
                </a:solidFill>
                <a:latin typeface="Times New Roman" panose="02020603050405020304" pitchFamily="18" charset="0"/>
                <a:cs typeface="Times New Roman" panose="02020603050405020304" pitchFamily="18" charset="0"/>
              </a:rPr>
              <a:t>	</a:t>
            </a:r>
            <a:r>
              <a:rPr lang="es-ES_tradnl" sz="1300" b="1" dirty="0" smtClean="0">
                <a:solidFill>
                  <a:schemeClr val="tx1"/>
                </a:solidFill>
                <a:latin typeface="Times New Roman" panose="02020603050405020304" pitchFamily="18" charset="0"/>
                <a:cs typeface="Times New Roman" panose="02020603050405020304" pitchFamily="18" charset="0"/>
              </a:rPr>
              <a:t>Facultad </a:t>
            </a:r>
            <a:r>
              <a:rPr lang="es-ES_tradnl" sz="1300" b="1" dirty="0">
                <a:solidFill>
                  <a:schemeClr val="tx1"/>
                </a:solidFill>
                <a:latin typeface="Times New Roman" panose="02020603050405020304" pitchFamily="18" charset="0"/>
                <a:cs typeface="Times New Roman" panose="02020603050405020304" pitchFamily="18" charset="0"/>
              </a:rPr>
              <a:t>de Psicología</a:t>
            </a:r>
            <a:r>
              <a:rPr lang="es-AR" sz="1300" b="1" dirty="0">
                <a:solidFill>
                  <a:schemeClr val="tx1"/>
                </a:solidFill>
                <a:latin typeface="Times New Roman" panose="02020603050405020304" pitchFamily="18" charset="0"/>
                <a:cs typeface="Times New Roman" panose="02020603050405020304" pitchFamily="18" charset="0"/>
              </a:rPr>
              <a:t/>
            </a:r>
            <a:br>
              <a:rPr lang="es-AR" sz="1300" b="1" dirty="0">
                <a:solidFill>
                  <a:schemeClr val="tx1"/>
                </a:solidFill>
                <a:latin typeface="Times New Roman" panose="02020603050405020304" pitchFamily="18" charset="0"/>
                <a:cs typeface="Times New Roman" panose="02020603050405020304" pitchFamily="18" charset="0"/>
              </a:rPr>
            </a:br>
            <a:r>
              <a:rPr lang="es-AR" sz="1300" b="1" dirty="0" smtClean="0">
                <a:solidFill>
                  <a:schemeClr val="tx1"/>
                </a:solidFill>
                <a:latin typeface="Times New Roman" panose="02020603050405020304" pitchFamily="18" charset="0"/>
                <a:cs typeface="Times New Roman" panose="02020603050405020304" pitchFamily="18" charset="0"/>
              </a:rPr>
              <a:t>	</a:t>
            </a:r>
            <a:r>
              <a:rPr lang="es-ES_tradnl" sz="1300" b="1" dirty="0" smtClean="0">
                <a:solidFill>
                  <a:schemeClr val="tx1"/>
                </a:solidFill>
                <a:latin typeface="Times New Roman" panose="02020603050405020304" pitchFamily="18" charset="0"/>
                <a:cs typeface="Times New Roman" panose="02020603050405020304" pitchFamily="18" charset="0"/>
              </a:rPr>
              <a:t>Investigación </a:t>
            </a:r>
            <a:r>
              <a:rPr lang="es-ES_tradnl" sz="1300" b="1" dirty="0">
                <a:solidFill>
                  <a:schemeClr val="tx1"/>
                </a:solidFill>
                <a:latin typeface="Times New Roman" panose="02020603050405020304" pitchFamily="18" charset="0"/>
                <a:cs typeface="Times New Roman" panose="02020603050405020304" pitchFamily="18" charset="0"/>
              </a:rPr>
              <a:t>de Pregrado</a:t>
            </a:r>
            <a:r>
              <a:rPr lang="es-AR" sz="1300" b="1" dirty="0">
                <a:solidFill>
                  <a:schemeClr val="tx1"/>
                </a:solidFill>
                <a:latin typeface="Times New Roman" panose="02020603050405020304" pitchFamily="18" charset="0"/>
                <a:cs typeface="Times New Roman" panose="02020603050405020304" pitchFamily="18" charset="0"/>
              </a:rPr>
              <a:t/>
            </a:r>
            <a:br>
              <a:rPr lang="es-AR" sz="1300" b="1" dirty="0">
                <a:solidFill>
                  <a:schemeClr val="tx1"/>
                </a:solidFill>
                <a:latin typeface="Times New Roman" panose="02020603050405020304" pitchFamily="18" charset="0"/>
                <a:cs typeface="Times New Roman" panose="02020603050405020304" pitchFamily="18" charset="0"/>
              </a:rPr>
            </a:br>
            <a:r>
              <a:rPr lang="es-AR" sz="1300" b="1" dirty="0" smtClean="0">
                <a:solidFill>
                  <a:schemeClr val="tx1"/>
                </a:solidFill>
                <a:latin typeface="Times New Roman" panose="02020603050405020304" pitchFamily="18" charset="0"/>
                <a:cs typeface="Times New Roman" panose="02020603050405020304" pitchFamily="18" charset="0"/>
              </a:rPr>
              <a:t>	</a:t>
            </a:r>
            <a:r>
              <a:rPr lang="es-ES_tradnl" sz="1300" b="1" dirty="0" smtClean="0">
                <a:solidFill>
                  <a:schemeClr val="tx1"/>
                </a:solidFill>
                <a:latin typeface="Times New Roman" panose="02020603050405020304" pitchFamily="18" charset="0"/>
                <a:cs typeface="Times New Roman" panose="02020603050405020304" pitchFamily="18" charset="0"/>
              </a:rPr>
              <a:t>Informe </a:t>
            </a:r>
            <a:r>
              <a:rPr lang="es-ES_tradnl" sz="1300" b="1" dirty="0">
                <a:solidFill>
                  <a:schemeClr val="tx1"/>
                </a:solidFill>
                <a:latin typeface="Times New Roman" panose="02020603050405020304" pitchFamily="18" charset="0"/>
                <a:cs typeface="Times New Roman" panose="02020603050405020304" pitchFamily="18" charset="0"/>
              </a:rPr>
              <a:t>Final del Trabajo de Investigación </a:t>
            </a:r>
            <a:r>
              <a:rPr lang="es-ES_tradnl" sz="1300" b="1" dirty="0" smtClean="0">
                <a:solidFill>
                  <a:schemeClr val="tx1"/>
                </a:solidFill>
                <a:latin typeface="Times New Roman" panose="02020603050405020304" pitchFamily="18" charset="0"/>
                <a:cs typeface="Times New Roman" panose="02020603050405020304" pitchFamily="18" charset="0"/>
              </a:rPr>
              <a:t>			correspondiente </a:t>
            </a:r>
            <a:r>
              <a:rPr lang="es-ES_tradnl" sz="1300" b="1" dirty="0">
                <a:solidFill>
                  <a:schemeClr val="tx1"/>
                </a:solidFill>
                <a:latin typeface="Times New Roman" panose="02020603050405020304" pitchFamily="18" charset="0"/>
                <a:cs typeface="Times New Roman" panose="02020603050405020304" pitchFamily="18" charset="0"/>
              </a:rPr>
              <a:t>al </a:t>
            </a:r>
            <a:r>
              <a:rPr lang="es-ES_tradnl" sz="1300" b="1" dirty="0" smtClean="0">
                <a:solidFill>
                  <a:schemeClr val="tx1"/>
                </a:solidFill>
                <a:latin typeface="Times New Roman" panose="02020603050405020304" pitchFamily="18" charset="0"/>
                <a:cs typeface="Times New Roman" panose="02020603050405020304" pitchFamily="18" charset="0"/>
              </a:rPr>
              <a:t>requisito curricular conforme </a:t>
            </a:r>
            <a:r>
              <a:rPr lang="es-ES_tradnl" sz="1300" b="1" dirty="0">
                <a:solidFill>
                  <a:schemeClr val="tx1"/>
                </a:solidFill>
                <a:latin typeface="Times New Roman" panose="02020603050405020304" pitchFamily="18" charset="0"/>
                <a:cs typeface="Times New Roman" panose="02020603050405020304" pitchFamily="18" charset="0"/>
              </a:rPr>
              <a:t>O.C.S </a:t>
            </a:r>
            <a:r>
              <a:rPr lang="es-ES_tradnl" sz="1300" b="1" dirty="0" smtClean="0">
                <a:solidFill>
                  <a:schemeClr val="tx1"/>
                </a:solidFill>
                <a:latin typeface="Times New Roman" panose="02020603050405020304" pitchFamily="18" charset="0"/>
                <a:cs typeface="Times New Roman" panose="02020603050405020304" pitchFamily="18" charset="0"/>
              </a:rPr>
              <a:t>143/89</a:t>
            </a:r>
            <a:r>
              <a:rPr lang="es-ES_tradnl" sz="1300" dirty="0" smtClean="0">
                <a:latin typeface="Times New Roman" panose="02020603050405020304" pitchFamily="18" charset="0"/>
                <a:cs typeface="Times New Roman" panose="02020603050405020304" pitchFamily="18" charset="0"/>
              </a:rPr>
              <a:t/>
            </a:r>
            <a:br>
              <a:rPr lang="es-ES_tradnl" sz="1300" dirty="0" smtClean="0">
                <a:latin typeface="Times New Roman" panose="02020603050405020304" pitchFamily="18" charset="0"/>
                <a:cs typeface="Times New Roman" panose="02020603050405020304" pitchFamily="18" charset="0"/>
              </a:rPr>
            </a:br>
            <a:r>
              <a:rPr lang="es-AR" sz="1300" dirty="0">
                <a:latin typeface="Times New Roman" panose="02020603050405020304" pitchFamily="18" charset="0"/>
                <a:cs typeface="Times New Roman" panose="02020603050405020304" pitchFamily="18" charset="0"/>
              </a:rPr>
              <a:t/>
            </a:r>
            <a:br>
              <a:rPr lang="es-AR" sz="1300" dirty="0">
                <a:latin typeface="Times New Roman" panose="02020603050405020304" pitchFamily="18" charset="0"/>
                <a:cs typeface="Times New Roman" panose="02020603050405020304" pitchFamily="18" charset="0"/>
              </a:rPr>
            </a:br>
            <a:r>
              <a:rPr lang="es-ES_tradnl" dirty="0"/>
              <a:t> </a:t>
            </a:r>
            <a:r>
              <a:rPr lang="es-AR" dirty="0"/>
              <a:t/>
            </a:r>
            <a:br>
              <a:rPr lang="es-AR" dirty="0"/>
            </a:br>
            <a:endParaRPr lang="es-AR" dirty="0"/>
          </a:p>
        </p:txBody>
      </p:sp>
      <p:sp>
        <p:nvSpPr>
          <p:cNvPr id="3" name="Subtitle 2"/>
          <p:cNvSpPr>
            <a:spLocks noGrp="1"/>
          </p:cNvSpPr>
          <p:nvPr>
            <p:ph type="subTitle" idx="1"/>
          </p:nvPr>
        </p:nvSpPr>
        <p:spPr>
          <a:xfrm>
            <a:off x="152400" y="1844824"/>
            <a:ext cx="8534400" cy="4936976"/>
          </a:xfrm>
        </p:spPr>
        <p:txBody>
          <a:bodyPr>
            <a:normAutofit fontScale="25000" lnSpcReduction="20000"/>
          </a:bodyPr>
          <a:lstStyle/>
          <a:p>
            <a:pPr algn="ctr"/>
            <a:endParaRPr lang="es-AR" sz="11200" b="1" dirty="0" smtClean="0">
              <a:solidFill>
                <a:schemeClr val="tx1"/>
              </a:solidFill>
              <a:latin typeface="Andalus" pitchFamily="18" charset="-78"/>
              <a:cs typeface="Andalus" pitchFamily="18" charset="-78"/>
            </a:endParaRPr>
          </a:p>
          <a:p>
            <a:pPr algn="ctr"/>
            <a:endParaRPr lang="es-AR" sz="11200" b="1" dirty="0">
              <a:solidFill>
                <a:schemeClr val="tx1"/>
              </a:solidFill>
              <a:latin typeface="Andalus" pitchFamily="18" charset="-78"/>
              <a:cs typeface="Andalus" pitchFamily="18" charset="-78"/>
            </a:endParaRPr>
          </a:p>
          <a:p>
            <a:pPr algn="ctr"/>
            <a:endParaRPr lang="es-AR" sz="11200" b="1" dirty="0" smtClean="0">
              <a:solidFill>
                <a:schemeClr val="tx1"/>
              </a:solidFill>
              <a:latin typeface="Andalus" pitchFamily="18" charset="-78"/>
              <a:cs typeface="Andalus" pitchFamily="18" charset="-78"/>
            </a:endParaRPr>
          </a:p>
          <a:p>
            <a:pPr algn="ctr"/>
            <a:endParaRPr lang="es-AR" sz="11200" b="1" dirty="0">
              <a:solidFill>
                <a:schemeClr val="tx1"/>
              </a:solidFill>
              <a:latin typeface="Andalus" pitchFamily="18" charset="-78"/>
              <a:cs typeface="Andalus" pitchFamily="18" charset="-78"/>
            </a:endParaRPr>
          </a:p>
          <a:p>
            <a:pPr algn="ctr"/>
            <a:endParaRPr lang="es-AR" sz="11200" b="1" dirty="0" smtClean="0">
              <a:solidFill>
                <a:schemeClr val="tx1"/>
              </a:solidFill>
              <a:latin typeface="Andalus" pitchFamily="18" charset="-78"/>
              <a:cs typeface="Andalus" pitchFamily="18" charset="-78"/>
            </a:endParaRPr>
          </a:p>
          <a:p>
            <a:pPr algn="ctr"/>
            <a:endParaRPr lang="es-AR" sz="11200" b="1" dirty="0">
              <a:solidFill>
                <a:schemeClr val="tx1"/>
              </a:solidFill>
              <a:latin typeface="Andalus" pitchFamily="18" charset="-78"/>
              <a:cs typeface="Andalus" pitchFamily="18" charset="-78"/>
            </a:endParaRPr>
          </a:p>
          <a:p>
            <a:pPr algn="ctr"/>
            <a:endParaRPr lang="es-AR" sz="11200" b="1" dirty="0" smtClean="0">
              <a:solidFill>
                <a:schemeClr val="tx1"/>
              </a:solidFill>
              <a:latin typeface="Andalus" pitchFamily="18" charset="-78"/>
              <a:cs typeface="Andalus" pitchFamily="18" charset="-78"/>
            </a:endParaRPr>
          </a:p>
          <a:p>
            <a:pPr algn="ctr"/>
            <a:endParaRPr lang="es-AR" sz="11200" dirty="0" smtClean="0">
              <a:solidFill>
                <a:schemeClr val="tx1"/>
              </a:solidFill>
              <a:latin typeface="Andalus" pitchFamily="18" charset="-78"/>
              <a:cs typeface="Andalus" pitchFamily="18" charset="-78"/>
            </a:endParaRPr>
          </a:p>
          <a:p>
            <a:pPr algn="ctr"/>
            <a:endParaRPr lang="es-AR" sz="11200" dirty="0">
              <a:solidFill>
                <a:schemeClr val="tx1"/>
              </a:solidFill>
              <a:latin typeface="Andalus" pitchFamily="18" charset="-78"/>
              <a:cs typeface="Andalus" pitchFamily="18" charset="-78"/>
            </a:endParaRPr>
          </a:p>
          <a:p>
            <a:pPr algn="ctr"/>
            <a:endParaRPr lang="es-AR" sz="11200" dirty="0" smtClean="0">
              <a:solidFill>
                <a:schemeClr val="tx1"/>
              </a:solidFill>
              <a:latin typeface="Andalus" pitchFamily="18" charset="-78"/>
              <a:cs typeface="Andalus" pitchFamily="18" charset="-78"/>
            </a:endParaRPr>
          </a:p>
          <a:p>
            <a:pPr algn="ctr"/>
            <a:endParaRPr lang="es-AR" sz="11200" dirty="0">
              <a:solidFill>
                <a:schemeClr val="tx1"/>
              </a:solidFill>
              <a:latin typeface="Andalus" pitchFamily="18" charset="-78"/>
              <a:cs typeface="Andalus" pitchFamily="18" charset="-78"/>
            </a:endParaRPr>
          </a:p>
          <a:p>
            <a:pPr algn="ctr"/>
            <a:endParaRPr lang="es-AR" sz="11200" dirty="0" smtClean="0">
              <a:solidFill>
                <a:schemeClr val="tx1"/>
              </a:solidFill>
              <a:latin typeface="Andalus" pitchFamily="18" charset="-78"/>
              <a:cs typeface="Andalus" pitchFamily="18" charset="-78"/>
            </a:endParaRPr>
          </a:p>
          <a:p>
            <a:pPr algn="ctr"/>
            <a:endParaRPr lang="es-AR" sz="11200" dirty="0">
              <a:solidFill>
                <a:schemeClr val="tx1"/>
              </a:solidFill>
              <a:latin typeface="Andalus" pitchFamily="18" charset="-78"/>
              <a:cs typeface="Andalus" pitchFamily="18" charset="-78"/>
            </a:endParaRPr>
          </a:p>
          <a:p>
            <a:pPr algn="ctr"/>
            <a:endParaRPr lang="es-AR" sz="11200" dirty="0" smtClean="0">
              <a:solidFill>
                <a:schemeClr val="tx1"/>
              </a:solidFill>
              <a:latin typeface="Andalus" pitchFamily="18" charset="-78"/>
              <a:cs typeface="Andalus" pitchFamily="18" charset="-78"/>
            </a:endParaRPr>
          </a:p>
          <a:p>
            <a:pPr algn="ctr"/>
            <a:endParaRPr lang="es-AR" sz="11200" dirty="0">
              <a:solidFill>
                <a:schemeClr val="tx1"/>
              </a:solidFill>
              <a:latin typeface="Andalus" pitchFamily="18" charset="-78"/>
              <a:cs typeface="Andalus" pitchFamily="18" charset="-78"/>
            </a:endParaRPr>
          </a:p>
          <a:p>
            <a:pPr algn="ctr"/>
            <a:endParaRPr lang="es-AR" sz="11200" dirty="0" smtClean="0">
              <a:solidFill>
                <a:schemeClr val="tx1"/>
              </a:solidFill>
              <a:latin typeface="Andalus" pitchFamily="18" charset="-78"/>
              <a:cs typeface="Andalus" pitchFamily="18" charset="-78"/>
            </a:endParaRPr>
          </a:p>
          <a:p>
            <a:pPr algn="ctr"/>
            <a:endParaRPr lang="es-AR" sz="11200" dirty="0">
              <a:solidFill>
                <a:schemeClr val="tx1"/>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smtClean="0">
              <a:solidFill>
                <a:schemeClr val="tx2">
                  <a:lumMod val="50000"/>
                </a:schemeClr>
              </a:solidFill>
              <a:latin typeface="Andalus" pitchFamily="18" charset="-78"/>
              <a:cs typeface="Andalus" pitchFamily="18" charset="-78"/>
            </a:endParaRPr>
          </a:p>
          <a:p>
            <a:pPr algn="ctr">
              <a:lnSpc>
                <a:spcPct val="170000"/>
              </a:lnSpc>
            </a:pPr>
            <a:endParaRPr lang="es-AR" sz="11200" dirty="0">
              <a:solidFill>
                <a:schemeClr val="tx2">
                  <a:lumMod val="50000"/>
                </a:schemeClr>
              </a:solidFill>
              <a:latin typeface="Andalus" pitchFamily="18" charset="-78"/>
              <a:cs typeface="Andalus" pitchFamily="18" charset="-78"/>
            </a:endParaRPr>
          </a:p>
          <a:p>
            <a:pPr algn="ctr">
              <a:lnSpc>
                <a:spcPct val="170000"/>
              </a:lnSpc>
            </a:pPr>
            <a:r>
              <a:rPr lang="es-AR" sz="9600" dirty="0">
                <a:solidFill>
                  <a:schemeClr val="tx2">
                    <a:lumMod val="50000"/>
                  </a:schemeClr>
                </a:solidFill>
                <a:latin typeface="Copperplate Gothic Light" pitchFamily="34" charset="0"/>
                <a:cs typeface="Andalus" pitchFamily="18" charset="-78"/>
              </a:rPr>
              <a:t>Perfil psicopatológico de los estudiantes de las facultades de Psicología, Derecho e Ingeniería de la Universidad  Nacional de Mar del Plata. </a:t>
            </a:r>
          </a:p>
          <a:p>
            <a:pPr algn="ctr"/>
            <a:endParaRPr lang="es-AR" sz="14400" dirty="0" smtClean="0">
              <a:solidFill>
                <a:schemeClr val="tx1"/>
              </a:solidFill>
              <a:latin typeface="Times New Roman" panose="02020603050405020304" pitchFamily="18" charset="0"/>
              <a:cs typeface="Times New Roman" panose="02020603050405020304" pitchFamily="18" charset="0"/>
            </a:endParaRPr>
          </a:p>
          <a:p>
            <a:pPr algn="ctr"/>
            <a:endParaRPr lang="es-AR" sz="14400" dirty="0" smtClean="0">
              <a:solidFill>
                <a:schemeClr val="tx1"/>
              </a:solidFill>
              <a:latin typeface="Times New Roman" panose="02020603050405020304" pitchFamily="18" charset="0"/>
              <a:cs typeface="Times New Roman" panose="02020603050405020304" pitchFamily="18" charset="0"/>
            </a:endParaRPr>
          </a:p>
          <a:p>
            <a:r>
              <a:rPr lang="es-AR" sz="6200" dirty="0" smtClean="0">
                <a:solidFill>
                  <a:schemeClr val="tx1"/>
                </a:solidFill>
                <a:latin typeface="Times New Roman" panose="02020603050405020304" pitchFamily="18" charset="0"/>
                <a:cs typeface="Times New Roman" panose="02020603050405020304" pitchFamily="18" charset="0"/>
              </a:rPr>
              <a:t> </a:t>
            </a:r>
          </a:p>
          <a:p>
            <a:r>
              <a:rPr lang="es-AR" sz="6200" b="1" u="sng" dirty="0" smtClean="0">
                <a:solidFill>
                  <a:schemeClr val="tx1"/>
                </a:solidFill>
                <a:cs typeface="Times New Roman" panose="02020603050405020304" pitchFamily="18" charset="0"/>
              </a:rPr>
              <a:t>INTEGRANTES</a:t>
            </a:r>
            <a:r>
              <a:rPr lang="es-AR" sz="6200" b="1" dirty="0" smtClean="0">
                <a:solidFill>
                  <a:schemeClr val="tx1"/>
                </a:solidFill>
                <a:cs typeface="Times New Roman" panose="02020603050405020304" pitchFamily="18" charset="0"/>
              </a:rPr>
              <a:t>: </a:t>
            </a:r>
          </a:p>
          <a:p>
            <a:pPr lvl="0"/>
            <a:r>
              <a:rPr lang="es-AR" sz="6200" dirty="0" smtClean="0">
                <a:solidFill>
                  <a:schemeClr val="tx1"/>
                </a:solidFill>
                <a:cs typeface="Times New Roman" panose="02020603050405020304" pitchFamily="18" charset="0"/>
              </a:rPr>
              <a:t>Schmidt, Vanesa         DNI:31.336.241   Matrícula: 6810/04 </a:t>
            </a:r>
            <a:r>
              <a:rPr lang="es-AR" sz="6200" dirty="0">
                <a:solidFill>
                  <a:schemeClr val="tx1"/>
                </a:solidFill>
                <a:cs typeface="Times New Roman" panose="02020603050405020304" pitchFamily="18" charset="0"/>
              </a:rPr>
              <a:t>	</a:t>
            </a:r>
          </a:p>
          <a:p>
            <a:pPr lvl="0"/>
            <a:r>
              <a:rPr lang="es-AR" sz="6200" dirty="0" smtClean="0">
                <a:solidFill>
                  <a:schemeClr val="tx1"/>
                </a:solidFill>
                <a:cs typeface="Times New Roman" panose="02020603050405020304" pitchFamily="18" charset="0"/>
              </a:rPr>
              <a:t>Woszczyna, Natalia    DNI:32.383.478    Matricula </a:t>
            </a:r>
            <a:r>
              <a:rPr lang="es-AR" sz="6200" dirty="0">
                <a:solidFill>
                  <a:schemeClr val="tx1"/>
                </a:solidFill>
                <a:cs typeface="Times New Roman" panose="02020603050405020304" pitchFamily="18" charset="0"/>
              </a:rPr>
              <a:t>: </a:t>
            </a:r>
            <a:r>
              <a:rPr lang="es-AR" sz="6200" dirty="0" smtClean="0">
                <a:solidFill>
                  <a:schemeClr val="tx1"/>
                </a:solidFill>
                <a:cs typeface="Times New Roman" panose="02020603050405020304" pitchFamily="18" charset="0"/>
              </a:rPr>
              <a:t>6860/04</a:t>
            </a:r>
            <a:r>
              <a:rPr lang="es-AR" sz="6200" dirty="0">
                <a:solidFill>
                  <a:schemeClr val="tx1"/>
                </a:solidFill>
                <a:cs typeface="Times New Roman" panose="02020603050405020304" pitchFamily="18" charset="0"/>
              </a:rPr>
              <a:t>			</a:t>
            </a:r>
            <a:endParaRPr lang="es-AR" sz="6200" dirty="0" smtClean="0">
              <a:solidFill>
                <a:schemeClr val="tx1"/>
              </a:solidFill>
              <a:cs typeface="Times New Roman" panose="02020603050405020304" pitchFamily="18" charset="0"/>
            </a:endParaRPr>
          </a:p>
          <a:p>
            <a:pPr lvl="0"/>
            <a:r>
              <a:rPr lang="es-AR" sz="6200" dirty="0" smtClean="0">
                <a:solidFill>
                  <a:schemeClr val="tx1"/>
                </a:solidFill>
                <a:cs typeface="Times New Roman" panose="02020603050405020304" pitchFamily="18" charset="0"/>
              </a:rPr>
              <a:t>Zapata, Silvana            DNI: 32.126.440   Matrícula: 6864/04</a:t>
            </a:r>
            <a:endParaRPr lang="es-AR" sz="6200" dirty="0">
              <a:solidFill>
                <a:schemeClr val="tx1"/>
              </a:solidFill>
              <a:cs typeface="Times New Roman" panose="02020603050405020304" pitchFamily="18" charset="0"/>
            </a:endParaRPr>
          </a:p>
          <a:p>
            <a:pPr lvl="0"/>
            <a:r>
              <a:rPr lang="es-AR" sz="6200" b="1" u="sng" dirty="0" smtClean="0">
                <a:solidFill>
                  <a:schemeClr val="tx1"/>
                </a:solidFill>
                <a:cs typeface="Times New Roman" panose="02020603050405020304" pitchFamily="18" charset="0"/>
              </a:rPr>
              <a:t>SUPERVISOR</a:t>
            </a:r>
            <a:r>
              <a:rPr lang="es-AR" sz="6200" dirty="0" smtClean="0">
                <a:solidFill>
                  <a:schemeClr val="tx1"/>
                </a:solidFill>
                <a:cs typeface="Times New Roman" panose="02020603050405020304" pitchFamily="18" charset="0"/>
              </a:rPr>
              <a:t>: </a:t>
            </a:r>
            <a:r>
              <a:rPr lang="es-AR" sz="6200" dirty="0" err="1" smtClean="0">
                <a:solidFill>
                  <a:schemeClr val="tx1"/>
                </a:solidFill>
                <a:cs typeface="Times New Roman" panose="02020603050405020304" pitchFamily="18" charset="0"/>
              </a:rPr>
              <a:t>Urquijo</a:t>
            </a:r>
            <a:r>
              <a:rPr lang="es-AR" sz="6200" dirty="0" smtClean="0">
                <a:solidFill>
                  <a:schemeClr val="tx1"/>
                </a:solidFill>
                <a:cs typeface="Times New Roman" panose="02020603050405020304" pitchFamily="18" charset="0"/>
              </a:rPr>
              <a:t>, Sebastián	                     </a:t>
            </a:r>
          </a:p>
          <a:p>
            <a:pPr lvl="0"/>
            <a:r>
              <a:rPr lang="es-AR" sz="6200" b="1" u="sng" dirty="0" smtClean="0">
                <a:solidFill>
                  <a:schemeClr val="tx1"/>
                </a:solidFill>
                <a:cs typeface="Times New Roman" panose="02020603050405020304" pitchFamily="18" charset="0"/>
              </a:rPr>
              <a:t>CÁTEDRA DE RADICACIÓN</a:t>
            </a:r>
            <a:r>
              <a:rPr lang="es-AR" sz="6200" dirty="0" smtClean="0">
                <a:solidFill>
                  <a:schemeClr val="tx1"/>
                </a:solidFill>
                <a:cs typeface="Times New Roman" panose="02020603050405020304" pitchFamily="18" charset="0"/>
              </a:rPr>
              <a:t>: Psicología Cognitiva y Educacional</a:t>
            </a:r>
            <a:endParaRPr lang="es-AR" dirty="0"/>
          </a:p>
        </p:txBody>
      </p:sp>
      <p:pic>
        <p:nvPicPr>
          <p:cNvPr id="5" name="Picture 4" descr="https://scontent-gru1-1.xx.fbcdn.net/hphotos-xap1/v/t1.0-9/11215807_988715784507160_8189771530773131798_n.jpg?oh=fd5e1dc7e1fec6ec937e2c481ce90e11&amp;oe=55C75016"/>
          <p:cNvPicPr/>
          <p:nvPr/>
        </p:nvPicPr>
        <p:blipFill>
          <a:blip r:embed="rId3"/>
          <a:srcRect/>
          <a:stretch>
            <a:fillRect/>
          </a:stretch>
        </p:blipFill>
        <p:spPr bwMode="auto">
          <a:xfrm>
            <a:off x="158924" y="228600"/>
            <a:ext cx="1028700" cy="1028700"/>
          </a:xfrm>
          <a:prstGeom prst="ellipse">
            <a:avLst/>
          </a:prstGeom>
          <a:ln>
            <a:noFill/>
          </a:ln>
          <a:effectLst>
            <a:softEdge rad="0"/>
          </a:effectLst>
        </p:spPr>
      </p:pic>
    </p:spTree>
    <p:extLst>
      <p:ext uri="{BB962C8B-B14F-4D97-AF65-F5344CB8AC3E}">
        <p14:creationId xmlns:p14="http://schemas.microsoft.com/office/powerpoint/2010/main" val="204559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484784"/>
            <a:ext cx="8686800" cy="5040560"/>
          </a:xfrm>
        </p:spPr>
        <p:txBody>
          <a:bodyPr>
            <a:normAutofit fontScale="77500" lnSpcReduction="20000"/>
          </a:bodyPr>
          <a:lstStyle/>
          <a:p>
            <a:pPr marL="0" indent="0" algn="just">
              <a:buNone/>
            </a:pPr>
            <a:r>
              <a:rPr lang="es-ES" dirty="0">
                <a:solidFill>
                  <a:schemeClr val="tx2">
                    <a:lumMod val="50000"/>
                  </a:schemeClr>
                </a:solidFill>
              </a:rPr>
              <a:t>Esta investigación se enmarca dentro del enfoque cognitivo-conductual, utilizando como instrumento de medida el </a:t>
            </a:r>
            <a:r>
              <a:rPr lang="es-ES" dirty="0" smtClean="0">
                <a:solidFill>
                  <a:schemeClr val="tx2">
                    <a:lumMod val="50000"/>
                  </a:schemeClr>
                </a:solidFill>
              </a:rPr>
              <a:t>SCL-90. Dicho test esta compuesto por las siguientes dimensiones:</a:t>
            </a:r>
          </a:p>
          <a:p>
            <a:pPr marL="0" indent="0" algn="just">
              <a:buNone/>
            </a:pPr>
            <a:endParaRPr lang="es-ES" dirty="0" smtClean="0">
              <a:solidFill>
                <a:schemeClr val="tx2">
                  <a:lumMod val="50000"/>
                </a:schemeClr>
              </a:solidFill>
            </a:endParaRPr>
          </a:p>
          <a:p>
            <a:pPr algn="just">
              <a:buFont typeface="Arial" pitchFamily="34" charset="0"/>
              <a:buChar char="•"/>
            </a:pPr>
            <a:r>
              <a:rPr lang="es-ES" dirty="0" smtClean="0">
                <a:solidFill>
                  <a:schemeClr val="tx2">
                    <a:lumMod val="50000"/>
                  </a:schemeClr>
                </a:solidFill>
              </a:rPr>
              <a:t>Somatizaciones </a:t>
            </a:r>
            <a:r>
              <a:rPr lang="es-ES" dirty="0">
                <a:solidFill>
                  <a:schemeClr val="tx2">
                    <a:lumMod val="50000"/>
                  </a:schemeClr>
                </a:solidFill>
              </a:rPr>
              <a:t>(SOM</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Obsesiones </a:t>
            </a:r>
            <a:r>
              <a:rPr lang="es-ES" dirty="0">
                <a:solidFill>
                  <a:schemeClr val="tx2">
                    <a:lumMod val="50000"/>
                  </a:schemeClr>
                </a:solidFill>
              </a:rPr>
              <a:t>y compulsiones (OBS</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Sensitividad </a:t>
            </a:r>
            <a:r>
              <a:rPr lang="es-ES" dirty="0">
                <a:solidFill>
                  <a:schemeClr val="tx2">
                    <a:lumMod val="50000"/>
                  </a:schemeClr>
                </a:solidFill>
              </a:rPr>
              <a:t>interpersonal (SI</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Depresión </a:t>
            </a:r>
            <a:r>
              <a:rPr lang="es-ES" dirty="0">
                <a:solidFill>
                  <a:schemeClr val="tx2">
                    <a:lumMod val="50000"/>
                  </a:schemeClr>
                </a:solidFill>
              </a:rPr>
              <a:t>(DEP</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Ansiedad </a:t>
            </a:r>
            <a:r>
              <a:rPr lang="es-ES" dirty="0">
                <a:solidFill>
                  <a:schemeClr val="tx2">
                    <a:lumMod val="50000"/>
                  </a:schemeClr>
                </a:solidFill>
              </a:rPr>
              <a:t>(ANS</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Hostilidad </a:t>
            </a:r>
            <a:r>
              <a:rPr lang="es-ES" dirty="0">
                <a:solidFill>
                  <a:schemeClr val="tx2">
                    <a:lumMod val="50000"/>
                  </a:schemeClr>
                </a:solidFill>
              </a:rPr>
              <a:t>(</a:t>
            </a:r>
            <a:r>
              <a:rPr lang="es-ES" dirty="0" smtClean="0">
                <a:solidFill>
                  <a:schemeClr val="tx2">
                    <a:lumMod val="50000"/>
                  </a:schemeClr>
                </a:solidFill>
              </a:rPr>
              <a:t>HOS)</a:t>
            </a:r>
          </a:p>
          <a:p>
            <a:pPr algn="just">
              <a:buFont typeface="Arial" pitchFamily="34" charset="0"/>
              <a:buChar char="•"/>
            </a:pPr>
            <a:r>
              <a:rPr lang="es-ES" dirty="0" smtClean="0">
                <a:solidFill>
                  <a:schemeClr val="tx2">
                    <a:lumMod val="50000"/>
                  </a:schemeClr>
                </a:solidFill>
              </a:rPr>
              <a:t>Ansiedad </a:t>
            </a:r>
            <a:r>
              <a:rPr lang="es-ES" dirty="0">
                <a:solidFill>
                  <a:schemeClr val="tx2">
                    <a:lumMod val="50000"/>
                  </a:schemeClr>
                </a:solidFill>
              </a:rPr>
              <a:t>fóbica (FOB</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Ideación </a:t>
            </a:r>
            <a:r>
              <a:rPr lang="es-ES" dirty="0">
                <a:solidFill>
                  <a:schemeClr val="tx2">
                    <a:lumMod val="50000"/>
                  </a:schemeClr>
                </a:solidFill>
              </a:rPr>
              <a:t>paranoide (PAR</a:t>
            </a:r>
            <a:r>
              <a:rPr lang="es-ES" dirty="0" smtClean="0">
                <a:solidFill>
                  <a:schemeClr val="tx2">
                    <a:lumMod val="50000"/>
                  </a:schemeClr>
                </a:solidFill>
              </a:rPr>
              <a:t>)</a:t>
            </a:r>
          </a:p>
          <a:p>
            <a:pPr algn="just">
              <a:buFont typeface="Arial" pitchFamily="34" charset="0"/>
              <a:buChar char="•"/>
            </a:pPr>
            <a:r>
              <a:rPr lang="es-ES" dirty="0" smtClean="0">
                <a:solidFill>
                  <a:schemeClr val="tx2">
                    <a:lumMod val="50000"/>
                  </a:schemeClr>
                </a:solidFill>
              </a:rPr>
              <a:t>Psicoticismo </a:t>
            </a:r>
            <a:r>
              <a:rPr lang="es-ES" dirty="0">
                <a:solidFill>
                  <a:schemeClr val="tx2">
                    <a:lumMod val="50000"/>
                  </a:schemeClr>
                </a:solidFill>
              </a:rPr>
              <a:t>(PSIC)</a:t>
            </a:r>
            <a:endParaRPr lang="es-ES" dirty="0" smtClean="0">
              <a:solidFill>
                <a:schemeClr val="tx2">
                  <a:lumMod val="50000"/>
                </a:schemeClr>
              </a:solidFill>
            </a:endParaRPr>
          </a:p>
          <a:p>
            <a:pPr marL="0" indent="0">
              <a:buNone/>
            </a:pPr>
            <a:endParaRPr lang="es-ES" dirty="0" smtClean="0">
              <a:solidFill>
                <a:schemeClr val="accent1"/>
              </a:solidFill>
            </a:endParaRPr>
          </a:p>
          <a:p>
            <a:pPr marL="0" indent="0">
              <a:buNone/>
            </a:pPr>
            <a:endParaRPr lang="es-ES" dirty="0" smtClean="0">
              <a:solidFill>
                <a:schemeClr val="accent1"/>
              </a:solidFill>
            </a:endParaRPr>
          </a:p>
          <a:p>
            <a:pPr marL="0" indent="0">
              <a:buNone/>
            </a:pPr>
            <a:endParaRPr lang="es-ES" dirty="0" smtClean="0">
              <a:solidFill>
                <a:schemeClr val="accent1"/>
              </a:solidFill>
            </a:endParaRPr>
          </a:p>
          <a:p>
            <a:pPr marL="0" indent="0">
              <a:buNone/>
            </a:pPr>
            <a:endParaRPr lang="es-AR" dirty="0"/>
          </a:p>
        </p:txBody>
      </p:sp>
      <p:sp>
        <p:nvSpPr>
          <p:cNvPr id="6" name="2 Marcador de contenido"/>
          <p:cNvSpPr txBox="1">
            <a:spLocks/>
          </p:cNvSpPr>
          <p:nvPr/>
        </p:nvSpPr>
        <p:spPr>
          <a:xfrm>
            <a:off x="465232" y="332656"/>
            <a:ext cx="8686800" cy="720080"/>
          </a:xfrm>
          <a:prstGeom prst="rect">
            <a:avLst/>
          </a:prstGeom>
        </p:spPr>
        <p:txBody>
          <a:bodyPr vert="horz">
            <a:no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a:buNone/>
            </a:pPr>
            <a:r>
              <a:rPr lang="es-ES" sz="4000" dirty="0" smtClean="0">
                <a:effectLst>
                  <a:outerShdw blurRad="63500" sx="102000" sy="102000" algn="ctr" rotWithShape="0">
                    <a:prstClr val="black">
                      <a:alpha val="40000"/>
                    </a:prstClr>
                  </a:outerShdw>
                </a:effectLst>
              </a:rPr>
              <a:t>METODOLOGÍA</a:t>
            </a:r>
            <a:endParaRPr lang="es-AR" sz="4000" dirty="0">
              <a:effectLst>
                <a:outerShdw blurRad="63500" sx="102000" sy="102000" algn="ctr" rotWithShape="0">
                  <a:prstClr val="black">
                    <a:alpha val="40000"/>
                  </a:prstClr>
                </a:outerShdw>
              </a:effectLst>
            </a:endParaRPr>
          </a:p>
        </p:txBody>
      </p:sp>
    </p:spTree>
    <p:extLst>
      <p:ext uri="{BB962C8B-B14F-4D97-AF65-F5344CB8AC3E}">
        <p14:creationId xmlns:p14="http://schemas.microsoft.com/office/powerpoint/2010/main" val="220564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500"/>
                                        <p:tgtEl>
                                          <p:spTgt spid="3">
                                            <p:txEl>
                                              <p:pRg st="8" end="8"/>
                                            </p:txEl>
                                          </p:spTgt>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686800" cy="4525963"/>
          </a:xfrm>
        </p:spPr>
        <p:txBody>
          <a:bodyPr>
            <a:normAutofit/>
          </a:bodyPr>
          <a:lstStyle/>
          <a:p>
            <a:pPr marL="0" indent="0">
              <a:buNone/>
            </a:pPr>
            <a:endParaRPr lang="es-ES" sz="2500" dirty="0" smtClean="0">
              <a:solidFill>
                <a:schemeClr val="tx2">
                  <a:lumMod val="50000"/>
                </a:schemeClr>
              </a:solidFill>
            </a:endParaRPr>
          </a:p>
          <a:p>
            <a:pPr marL="0" indent="0">
              <a:buNone/>
            </a:pPr>
            <a:r>
              <a:rPr lang="es-ES" sz="2500" dirty="0" smtClean="0">
                <a:solidFill>
                  <a:schemeClr val="tx2">
                    <a:lumMod val="50000"/>
                  </a:schemeClr>
                </a:solidFill>
              </a:rPr>
              <a:t>A </a:t>
            </a:r>
            <a:r>
              <a:rPr lang="es-ES" sz="2500" dirty="0">
                <a:solidFill>
                  <a:schemeClr val="tx2">
                    <a:lumMod val="50000"/>
                  </a:schemeClr>
                </a:solidFill>
              </a:rPr>
              <a:t>su vez se evalúan, tres índices globales de malestar psicológico</a:t>
            </a:r>
            <a:r>
              <a:rPr lang="es-ES" sz="2500" dirty="0" smtClean="0">
                <a:solidFill>
                  <a:schemeClr val="tx2">
                    <a:lumMod val="50000"/>
                  </a:schemeClr>
                </a:solidFill>
              </a:rPr>
              <a:t>:</a:t>
            </a:r>
          </a:p>
          <a:p>
            <a:pPr marL="0" indent="0">
              <a:buNone/>
            </a:pPr>
            <a:endParaRPr lang="es-ES" sz="2500" dirty="0" smtClean="0">
              <a:solidFill>
                <a:schemeClr val="tx2">
                  <a:lumMod val="50000"/>
                </a:schemeClr>
              </a:solidFill>
            </a:endParaRPr>
          </a:p>
          <a:p>
            <a:pPr marL="0" indent="0">
              <a:buNone/>
            </a:pPr>
            <a:r>
              <a:rPr lang="es-ES" sz="2500" dirty="0" smtClean="0">
                <a:solidFill>
                  <a:schemeClr val="tx2">
                    <a:lumMod val="50000"/>
                  </a:schemeClr>
                </a:solidFill>
              </a:rPr>
              <a:t> </a:t>
            </a:r>
          </a:p>
          <a:p>
            <a:pPr algn="just">
              <a:buSzPct val="100000"/>
              <a:buFont typeface="Arial" pitchFamily="34" charset="0"/>
              <a:buChar char="•"/>
            </a:pPr>
            <a:r>
              <a:rPr lang="es-ES" sz="2500" dirty="0" smtClean="0">
                <a:solidFill>
                  <a:schemeClr val="tx2">
                    <a:lumMod val="50000"/>
                  </a:schemeClr>
                </a:solidFill>
              </a:rPr>
              <a:t>Índice </a:t>
            </a:r>
            <a:r>
              <a:rPr lang="es-ES" sz="2500" dirty="0">
                <a:solidFill>
                  <a:schemeClr val="tx2">
                    <a:lumMod val="50000"/>
                  </a:schemeClr>
                </a:solidFill>
              </a:rPr>
              <a:t>global de severidad (IGS</a:t>
            </a:r>
            <a:r>
              <a:rPr lang="es-ES" sz="2500" dirty="0" smtClean="0">
                <a:solidFill>
                  <a:schemeClr val="tx2">
                    <a:lumMod val="50000"/>
                  </a:schemeClr>
                </a:solidFill>
              </a:rPr>
              <a:t>)</a:t>
            </a:r>
          </a:p>
          <a:p>
            <a:pPr marL="0" indent="0" algn="just">
              <a:buNone/>
            </a:pPr>
            <a:endParaRPr lang="es-ES" sz="2500" dirty="0" smtClean="0">
              <a:solidFill>
                <a:schemeClr val="tx2">
                  <a:lumMod val="50000"/>
                </a:schemeClr>
              </a:solidFill>
            </a:endParaRPr>
          </a:p>
          <a:p>
            <a:pPr algn="just">
              <a:buSzPct val="100000"/>
              <a:buFont typeface="Arial" pitchFamily="34" charset="0"/>
              <a:buChar char="•"/>
            </a:pPr>
            <a:r>
              <a:rPr lang="es-ES" sz="2500" dirty="0" smtClean="0">
                <a:solidFill>
                  <a:schemeClr val="tx2">
                    <a:lumMod val="50000"/>
                  </a:schemeClr>
                </a:solidFill>
              </a:rPr>
              <a:t>Total </a:t>
            </a:r>
            <a:r>
              <a:rPr lang="es-ES" sz="2500" dirty="0">
                <a:solidFill>
                  <a:schemeClr val="tx2">
                    <a:lumMod val="50000"/>
                  </a:schemeClr>
                </a:solidFill>
              </a:rPr>
              <a:t>de síntomas positivos (TSP</a:t>
            </a:r>
            <a:r>
              <a:rPr lang="es-ES" sz="2500" dirty="0" smtClean="0">
                <a:solidFill>
                  <a:schemeClr val="tx2">
                    <a:lumMod val="50000"/>
                  </a:schemeClr>
                </a:solidFill>
              </a:rPr>
              <a:t>)</a:t>
            </a:r>
          </a:p>
          <a:p>
            <a:pPr marL="0" indent="0" algn="just">
              <a:buNone/>
            </a:pPr>
            <a:endParaRPr lang="es-ES" sz="2500" dirty="0" smtClean="0">
              <a:solidFill>
                <a:schemeClr val="tx2">
                  <a:lumMod val="50000"/>
                </a:schemeClr>
              </a:solidFill>
            </a:endParaRPr>
          </a:p>
          <a:p>
            <a:pPr algn="just">
              <a:buSzPct val="100000"/>
              <a:buFont typeface="Arial" pitchFamily="34" charset="0"/>
              <a:buChar char="•"/>
            </a:pPr>
            <a:r>
              <a:rPr lang="es-ES" sz="2500" dirty="0" smtClean="0">
                <a:solidFill>
                  <a:schemeClr val="tx2">
                    <a:lumMod val="50000"/>
                  </a:schemeClr>
                </a:solidFill>
              </a:rPr>
              <a:t>Índice </a:t>
            </a:r>
            <a:r>
              <a:rPr lang="es-ES" sz="2500" dirty="0">
                <a:solidFill>
                  <a:schemeClr val="tx2">
                    <a:lumMod val="50000"/>
                  </a:schemeClr>
                </a:solidFill>
              </a:rPr>
              <a:t>Malestar Sintomático Positivo (IMSP</a:t>
            </a:r>
            <a:r>
              <a:rPr lang="es-ES" sz="2500" dirty="0" smtClean="0">
                <a:solidFill>
                  <a:schemeClr val="tx2">
                    <a:lumMod val="50000"/>
                  </a:schemeClr>
                </a:solidFill>
              </a:rPr>
              <a:t>)</a:t>
            </a:r>
            <a:endParaRPr lang="es-AR" sz="2500" dirty="0">
              <a:solidFill>
                <a:schemeClr val="tx2">
                  <a:lumMod val="50000"/>
                </a:schemeClr>
              </a:solidFill>
            </a:endParaRPr>
          </a:p>
        </p:txBody>
      </p:sp>
    </p:spTree>
    <p:extLst>
      <p:ext uri="{BB962C8B-B14F-4D97-AF65-F5344CB8AC3E}">
        <p14:creationId xmlns:p14="http://schemas.microsoft.com/office/powerpoint/2010/main" val="220151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536"/>
            <a:ext cx="8686800" cy="838200"/>
          </a:xfrm>
        </p:spPr>
        <p:txBody>
          <a:bodyPr>
            <a:normAutofit/>
          </a:bodyPr>
          <a:lstStyle/>
          <a:p>
            <a:pPr algn="ctr"/>
            <a:r>
              <a:rPr lang="es-AR" sz="4000" dirty="0" smtClean="0">
                <a:effectLst>
                  <a:outerShdw blurRad="63500" sx="102000" sy="102000" algn="ctr" rotWithShape="0">
                    <a:prstClr val="black">
                      <a:alpha val="40000"/>
                    </a:prstClr>
                  </a:outerShdw>
                </a:effectLst>
              </a:rPr>
              <a:t>resultados</a:t>
            </a:r>
            <a:endParaRPr lang="es-AR" sz="4000" dirty="0">
              <a:effectLst>
                <a:outerShdw blurRad="63500" sx="102000" sy="102000" algn="ctr" rotWithShape="0">
                  <a:prstClr val="black">
                    <a:alpha val="40000"/>
                  </a:prstClr>
                </a:outerShdw>
              </a:effectLst>
            </a:endParaRPr>
          </a:p>
        </p:txBody>
      </p:sp>
      <p:sp>
        <p:nvSpPr>
          <p:cNvPr id="3" name="2 Marcador de contenido"/>
          <p:cNvSpPr>
            <a:spLocks noGrp="1"/>
          </p:cNvSpPr>
          <p:nvPr>
            <p:ph idx="1"/>
          </p:nvPr>
        </p:nvSpPr>
        <p:spPr>
          <a:xfrm>
            <a:off x="304800" y="1340768"/>
            <a:ext cx="8686800" cy="5328592"/>
          </a:xfrm>
        </p:spPr>
        <p:txBody>
          <a:bodyPr>
            <a:normAutofit/>
          </a:bodyPr>
          <a:lstStyle/>
          <a:p>
            <a:pPr marL="0" indent="0" algn="just">
              <a:buNone/>
            </a:pPr>
            <a:r>
              <a:rPr lang="es-AR" sz="2000" dirty="0">
                <a:solidFill>
                  <a:schemeClr val="tx2">
                    <a:lumMod val="50000"/>
                  </a:schemeClr>
                </a:solidFill>
              </a:rPr>
              <a:t>En este estudio siguiendo al SCL-90-R, se va a considerar indicador de una persona en riesgo, a toda puntuación T superior a 65 (equivalente a un percentil superior a 90) y se establece como presencia de patología severa, a toda puntuación igual o superior a T 75 (equivalente a un percentil superior a 97</a:t>
            </a:r>
            <a:r>
              <a:rPr lang="es-AR" sz="2000" dirty="0" smtClean="0">
                <a:solidFill>
                  <a:schemeClr val="tx2">
                    <a:lumMod val="50000"/>
                  </a:schemeClr>
                </a:solidFill>
              </a:rPr>
              <a:t>). </a:t>
            </a:r>
          </a:p>
          <a:p>
            <a:pPr marL="0" indent="0" algn="just">
              <a:buNone/>
            </a:pPr>
            <a:r>
              <a:rPr lang="es-AR" sz="2000" dirty="0" smtClean="0">
                <a:solidFill>
                  <a:schemeClr val="tx2">
                    <a:lumMod val="50000"/>
                  </a:schemeClr>
                </a:solidFill>
              </a:rPr>
              <a:t>En </a:t>
            </a:r>
            <a:r>
              <a:rPr lang="es-AR" sz="2000" dirty="0">
                <a:solidFill>
                  <a:schemeClr val="tx2">
                    <a:lumMod val="50000"/>
                  </a:schemeClr>
                </a:solidFill>
              </a:rPr>
              <a:t>base a los resultados percibidos en las tablas, se puede afirmar que:</a:t>
            </a:r>
          </a:p>
          <a:p>
            <a:pPr marL="0" indent="0" algn="just">
              <a:buNone/>
            </a:pPr>
            <a:endParaRPr lang="es-AR" sz="2000" dirty="0">
              <a:solidFill>
                <a:schemeClr val="tx2">
                  <a:lumMod val="50000"/>
                </a:schemeClr>
              </a:solidFill>
            </a:endParaRPr>
          </a:p>
          <a:p>
            <a:pPr algn="just">
              <a:buSzPct val="100000"/>
              <a:buFont typeface="Arial" pitchFamily="34" charset="0"/>
              <a:buChar char="•"/>
            </a:pPr>
            <a:r>
              <a:rPr lang="es-AR" sz="2000" dirty="0">
                <a:solidFill>
                  <a:schemeClr val="tx2">
                    <a:lumMod val="50000"/>
                  </a:schemeClr>
                </a:solidFill>
              </a:rPr>
              <a:t>Es de vital importancia destacar que no se encontraron diferencias significativas entre los estudiantes de Psicología y los estudiantes de Derecho en ninguna de las escalas o índices. </a:t>
            </a:r>
          </a:p>
          <a:p>
            <a:pPr algn="just">
              <a:buFont typeface="Arial" pitchFamily="34" charset="0"/>
              <a:buChar char="•"/>
            </a:pPr>
            <a:endParaRPr lang="es-AR" sz="2000" dirty="0" smtClean="0">
              <a:solidFill>
                <a:schemeClr val="tx2">
                  <a:lumMod val="50000"/>
                </a:schemeClr>
              </a:solidFill>
            </a:endParaRPr>
          </a:p>
          <a:p>
            <a:pPr algn="just">
              <a:buSzPct val="100000"/>
              <a:buFont typeface="Arial" pitchFamily="34" charset="0"/>
              <a:buChar char="•"/>
            </a:pPr>
            <a:r>
              <a:rPr lang="es-AR" sz="2000" dirty="0" smtClean="0">
                <a:solidFill>
                  <a:schemeClr val="tx2">
                    <a:lumMod val="50000"/>
                  </a:schemeClr>
                </a:solidFill>
              </a:rPr>
              <a:t>La </a:t>
            </a:r>
            <a:r>
              <a:rPr lang="es-AR" sz="2000" dirty="0">
                <a:solidFill>
                  <a:schemeClr val="tx2">
                    <a:lumMod val="50000"/>
                  </a:schemeClr>
                </a:solidFill>
              </a:rPr>
              <a:t>escala de </a:t>
            </a:r>
            <a:r>
              <a:rPr lang="es-AR" sz="2000" dirty="0" err="1">
                <a:solidFill>
                  <a:schemeClr val="tx2">
                    <a:lumMod val="50000"/>
                  </a:schemeClr>
                </a:solidFill>
              </a:rPr>
              <a:t>Psicoticismo</a:t>
            </a:r>
            <a:r>
              <a:rPr lang="es-AR" sz="2000" dirty="0">
                <a:solidFill>
                  <a:schemeClr val="tx2">
                    <a:lumMod val="50000"/>
                  </a:schemeClr>
                </a:solidFill>
              </a:rPr>
              <a:t> posee un porcentaje elevado en las tres UA.</a:t>
            </a:r>
          </a:p>
          <a:p>
            <a:pPr algn="just">
              <a:buFont typeface="Arial" pitchFamily="34" charset="0"/>
              <a:buChar char="•"/>
            </a:pPr>
            <a:endParaRPr lang="es-AR" sz="2000" dirty="0" smtClean="0">
              <a:solidFill>
                <a:schemeClr val="tx2">
                  <a:lumMod val="50000"/>
                </a:schemeClr>
              </a:solidFill>
            </a:endParaRPr>
          </a:p>
          <a:p>
            <a:pPr algn="just">
              <a:buSzPct val="100000"/>
              <a:buFont typeface="Arial" pitchFamily="34" charset="0"/>
              <a:buChar char="•"/>
            </a:pPr>
            <a:r>
              <a:rPr lang="es-AR" sz="2000" dirty="0" smtClean="0">
                <a:solidFill>
                  <a:schemeClr val="tx2">
                    <a:lumMod val="50000"/>
                  </a:schemeClr>
                </a:solidFill>
              </a:rPr>
              <a:t>Tomando </a:t>
            </a:r>
            <a:r>
              <a:rPr lang="es-AR" sz="2000" dirty="0">
                <a:solidFill>
                  <a:schemeClr val="tx2">
                    <a:lumMod val="50000"/>
                  </a:schemeClr>
                </a:solidFill>
              </a:rPr>
              <a:t>en cuenta las PD, se puede apreciar que la media más alta corresponde a la escala de obsesiones y compulsiones y la más baja a la de ansiedad fóbica.</a:t>
            </a:r>
          </a:p>
          <a:p>
            <a:pPr marL="0" indent="0">
              <a:buNone/>
            </a:pPr>
            <a:endParaRPr lang="es-AR" sz="1800" dirty="0" smtClean="0"/>
          </a:p>
        </p:txBody>
      </p:sp>
    </p:spTree>
    <p:extLst>
      <p:ext uri="{BB962C8B-B14F-4D97-AF65-F5344CB8AC3E}">
        <p14:creationId xmlns:p14="http://schemas.microsoft.com/office/powerpoint/2010/main" val="1806557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620689"/>
            <a:ext cx="8458200" cy="6120680"/>
          </a:xfrm>
        </p:spPr>
        <p:txBody>
          <a:bodyPr>
            <a:normAutofit fontScale="55000" lnSpcReduction="20000"/>
          </a:bodyPr>
          <a:lstStyle/>
          <a:p>
            <a:pPr marL="285750" indent="-285750" algn="just">
              <a:lnSpc>
                <a:spcPct val="150000"/>
              </a:lnSpc>
              <a:buSzPct val="100000"/>
              <a:buFont typeface="Arial" pitchFamily="34" charset="0"/>
              <a:buChar char="•"/>
            </a:pPr>
            <a:r>
              <a:rPr lang="es-AR" sz="3200" dirty="0">
                <a:solidFill>
                  <a:schemeClr val="tx2">
                    <a:lumMod val="50000"/>
                  </a:schemeClr>
                </a:solidFill>
              </a:rPr>
              <a:t>Los estudiantes de Ingeniería presentan, de forma sistemática y estadísticamente significativa, puntuaciones directas menores que la de los estudiantes de Psicología y Derecho en todas las escalas e índices.</a:t>
            </a:r>
            <a:endParaRPr lang="es-ES" sz="3200" dirty="0">
              <a:solidFill>
                <a:schemeClr val="tx2">
                  <a:lumMod val="50000"/>
                </a:schemeClr>
              </a:solidFill>
            </a:endParaRPr>
          </a:p>
          <a:p>
            <a:pPr marL="285750" indent="-285750" algn="just">
              <a:lnSpc>
                <a:spcPct val="150000"/>
              </a:lnSpc>
              <a:buFont typeface="Arial" pitchFamily="34" charset="0"/>
              <a:buChar char="•"/>
            </a:pPr>
            <a:endParaRPr lang="es-ES" sz="3200" dirty="0" smtClean="0">
              <a:solidFill>
                <a:schemeClr val="tx2">
                  <a:lumMod val="50000"/>
                </a:schemeClr>
              </a:solidFill>
            </a:endParaRPr>
          </a:p>
          <a:p>
            <a:pPr marL="285750" indent="-285750" algn="just">
              <a:lnSpc>
                <a:spcPct val="150000"/>
              </a:lnSpc>
              <a:buSzPct val="100000"/>
              <a:buFont typeface="Arial" pitchFamily="34" charset="0"/>
              <a:buChar char="•"/>
            </a:pPr>
            <a:r>
              <a:rPr lang="es-ES" sz="3200" dirty="0" smtClean="0">
                <a:solidFill>
                  <a:schemeClr val="tx2">
                    <a:lumMod val="50000"/>
                  </a:schemeClr>
                </a:solidFill>
              </a:rPr>
              <a:t>En </a:t>
            </a:r>
            <a:r>
              <a:rPr lang="es-ES" sz="3200" dirty="0">
                <a:solidFill>
                  <a:schemeClr val="tx2">
                    <a:lumMod val="50000"/>
                  </a:schemeClr>
                </a:solidFill>
              </a:rPr>
              <a:t>cuanto al orden de prevalencia de riesgo y psicopatología de las obsesiones y compulsiones se puede observar que se ubica en primer lugar en las tres </a:t>
            </a:r>
            <a:r>
              <a:rPr lang="es-ES" sz="3200" dirty="0" smtClean="0">
                <a:solidFill>
                  <a:schemeClr val="tx2">
                    <a:lumMod val="50000"/>
                  </a:schemeClr>
                </a:solidFill>
              </a:rPr>
              <a:t>UA</a:t>
            </a:r>
            <a:r>
              <a:rPr lang="es-ES" sz="3200" dirty="0">
                <a:solidFill>
                  <a:schemeClr val="tx2">
                    <a:lumMod val="50000"/>
                  </a:schemeClr>
                </a:solidFill>
              </a:rPr>
              <a:t>.</a:t>
            </a:r>
          </a:p>
          <a:p>
            <a:pPr marL="285750" indent="-285750" algn="just">
              <a:lnSpc>
                <a:spcPct val="150000"/>
              </a:lnSpc>
              <a:buFont typeface="Arial" pitchFamily="34" charset="0"/>
              <a:buChar char="•"/>
            </a:pPr>
            <a:endParaRPr lang="es-ES" sz="3200" dirty="0" smtClean="0">
              <a:solidFill>
                <a:schemeClr val="tx2">
                  <a:lumMod val="50000"/>
                </a:schemeClr>
              </a:solidFill>
            </a:endParaRPr>
          </a:p>
          <a:p>
            <a:pPr marL="285750" indent="-285750" algn="just">
              <a:lnSpc>
                <a:spcPct val="150000"/>
              </a:lnSpc>
              <a:buSzPct val="100000"/>
              <a:buFont typeface="Arial" pitchFamily="34" charset="0"/>
              <a:buChar char="•"/>
            </a:pPr>
            <a:r>
              <a:rPr lang="es-ES" sz="3200" dirty="0" smtClean="0">
                <a:solidFill>
                  <a:schemeClr val="tx2">
                    <a:lumMod val="50000"/>
                  </a:schemeClr>
                </a:solidFill>
              </a:rPr>
              <a:t>Los </a:t>
            </a:r>
            <a:r>
              <a:rPr lang="es-ES" sz="3200" dirty="0">
                <a:solidFill>
                  <a:schemeClr val="tx2">
                    <a:lumMod val="50000"/>
                  </a:schemeClr>
                </a:solidFill>
              </a:rPr>
              <a:t>estudiantes de Derecho </a:t>
            </a:r>
            <a:r>
              <a:rPr lang="es-ES" sz="3200" dirty="0" smtClean="0">
                <a:solidFill>
                  <a:schemeClr val="tx2">
                    <a:lumMod val="50000"/>
                  </a:schemeClr>
                </a:solidFill>
              </a:rPr>
              <a:t>muestran, a </a:t>
            </a:r>
            <a:r>
              <a:rPr lang="es-ES" sz="3200" dirty="0">
                <a:solidFill>
                  <a:schemeClr val="tx2">
                    <a:lumMod val="50000"/>
                  </a:schemeClr>
                </a:solidFill>
              </a:rPr>
              <a:t>grandes rasgos, un ordenamiento semejante, en la prevalencia de psicopatologías, con la media de los estudiantes de la UNMDP. Sin embargo, en los de Psicología se observa mayor variabilidad, ya que junto a obsesiones y compulsiones, comparten el primer lugar en riesgo y presencia de patologías en depresión y sensitividad interpersonal. </a:t>
            </a:r>
            <a:endParaRPr lang="es-ES" sz="3200" dirty="0" smtClean="0">
              <a:solidFill>
                <a:schemeClr val="tx2">
                  <a:lumMod val="50000"/>
                </a:schemeClr>
              </a:solidFill>
            </a:endParaRPr>
          </a:p>
          <a:p>
            <a:pPr algn="just">
              <a:lnSpc>
                <a:spcPct val="150000"/>
              </a:lnSpc>
            </a:pPr>
            <a:endParaRPr lang="es-ES" sz="3200" dirty="0">
              <a:solidFill>
                <a:schemeClr val="tx2">
                  <a:lumMod val="50000"/>
                </a:schemeClr>
              </a:solidFill>
            </a:endParaRPr>
          </a:p>
          <a:p>
            <a:pPr marL="285750" indent="-285750" algn="just">
              <a:lnSpc>
                <a:spcPct val="150000"/>
              </a:lnSpc>
              <a:buSzPct val="100000"/>
              <a:buFont typeface="Arial" pitchFamily="34" charset="0"/>
              <a:buChar char="•"/>
            </a:pPr>
            <a:r>
              <a:rPr lang="es-AR" sz="3200" dirty="0">
                <a:solidFill>
                  <a:schemeClr val="tx2">
                    <a:lumMod val="50000"/>
                  </a:schemeClr>
                </a:solidFill>
              </a:rPr>
              <a:t>Finalmente, se percibe que los alumnos de Ingeniería solo presentan psicopatología en obsesiones y compulsiones, </a:t>
            </a:r>
            <a:r>
              <a:rPr lang="es-AR" sz="3200" dirty="0" err="1">
                <a:solidFill>
                  <a:schemeClr val="tx2">
                    <a:lumMod val="50000"/>
                  </a:schemeClr>
                </a:solidFill>
              </a:rPr>
              <a:t>sensitividad</a:t>
            </a:r>
            <a:r>
              <a:rPr lang="es-AR" sz="3200" dirty="0">
                <a:solidFill>
                  <a:schemeClr val="tx2">
                    <a:lumMod val="50000"/>
                  </a:schemeClr>
                </a:solidFill>
              </a:rPr>
              <a:t> Interpersonal y </a:t>
            </a:r>
            <a:r>
              <a:rPr lang="es-AR" sz="3200" dirty="0" err="1">
                <a:solidFill>
                  <a:schemeClr val="tx2">
                    <a:lumMod val="50000"/>
                  </a:schemeClr>
                </a:solidFill>
              </a:rPr>
              <a:t>psicoticismo</a:t>
            </a:r>
            <a:r>
              <a:rPr lang="es-AR" sz="3200" dirty="0">
                <a:solidFill>
                  <a:schemeClr val="tx2">
                    <a:lumMod val="50000"/>
                  </a:schemeClr>
                </a:solidFill>
              </a:rPr>
              <a:t>.</a:t>
            </a:r>
            <a:endParaRPr lang="es-ES" sz="3200" dirty="0">
              <a:solidFill>
                <a:schemeClr val="tx2">
                  <a:lumMod val="50000"/>
                </a:schemeClr>
              </a:solidFill>
            </a:endParaRPr>
          </a:p>
          <a:p>
            <a:endParaRPr lang="es-AR" sz="1700" dirty="0" smtClean="0">
              <a:solidFill>
                <a:schemeClr val="tx1"/>
              </a:solidFill>
            </a:endParaRPr>
          </a:p>
          <a:p>
            <a:endParaRPr lang="es-AR" sz="1600" dirty="0">
              <a:solidFill>
                <a:schemeClr val="tx1"/>
              </a:solidFill>
            </a:endParaRPr>
          </a:p>
        </p:txBody>
      </p:sp>
    </p:spTree>
    <p:extLst>
      <p:ext uri="{BB962C8B-B14F-4D97-AF65-F5344CB8AC3E}">
        <p14:creationId xmlns:p14="http://schemas.microsoft.com/office/powerpoint/2010/main" val="401236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81000" y="1052736"/>
            <a:ext cx="8458200" cy="4248472"/>
          </a:xfrm>
        </p:spPr>
        <p:txBody>
          <a:bodyPr>
            <a:normAutofit lnSpcReduction="10000"/>
          </a:bodyPr>
          <a:lstStyle/>
          <a:p>
            <a:endParaRPr lang="es-AR" sz="1800" i="1" dirty="0" smtClean="0"/>
          </a:p>
          <a:p>
            <a:endParaRPr lang="es-AR" sz="1800" i="1" dirty="0"/>
          </a:p>
          <a:p>
            <a:endParaRPr lang="es-AR" sz="1800" i="1" dirty="0" smtClean="0"/>
          </a:p>
          <a:p>
            <a:pPr algn="ctr"/>
            <a:endParaRPr lang="es-AR" sz="4000" dirty="0" smtClean="0">
              <a:effectLst>
                <a:outerShdw blurRad="63500" sx="102000" sy="102000" algn="ctr" rotWithShape="0">
                  <a:prstClr val="black">
                    <a:alpha val="40000"/>
                  </a:prstClr>
                </a:outerShdw>
              </a:effectLst>
            </a:endParaRPr>
          </a:p>
          <a:p>
            <a:pPr algn="ctr"/>
            <a:endParaRPr lang="es-AR" sz="4000" dirty="0">
              <a:effectLst>
                <a:outerShdw blurRad="63500" sx="102000" sy="102000" algn="ctr" rotWithShape="0">
                  <a:prstClr val="black">
                    <a:alpha val="40000"/>
                  </a:prstClr>
                </a:outerShdw>
              </a:effectLst>
            </a:endParaRPr>
          </a:p>
          <a:p>
            <a:pPr algn="ctr"/>
            <a:r>
              <a:rPr lang="es-AR" sz="4000" dirty="0" smtClean="0">
                <a:effectLst>
                  <a:outerShdw blurRad="63500" sx="102000" sy="102000" algn="ctr" rotWithShape="0">
                    <a:prstClr val="black">
                      <a:alpha val="40000"/>
                    </a:prstClr>
                  </a:outerShdw>
                </a:effectLst>
              </a:rPr>
              <a:t>GRÁFICOS</a:t>
            </a:r>
            <a:endParaRPr lang="es-AR" sz="4000" dirty="0">
              <a:effectLst>
                <a:outerShdw blurRad="63500" sx="102000" sy="102000" algn="ctr" rotWithShape="0">
                  <a:prstClr val="black">
                    <a:alpha val="40000"/>
                  </a:prstClr>
                </a:outerShdw>
              </a:effectLst>
            </a:endParaRPr>
          </a:p>
          <a:p>
            <a:endParaRPr lang="es-AR" sz="1800" i="1" dirty="0" smtClean="0"/>
          </a:p>
          <a:p>
            <a:endParaRPr lang="es-AR" sz="1800" i="1" dirty="0"/>
          </a:p>
          <a:p>
            <a:r>
              <a:rPr lang="es-AR" sz="2000" i="1" dirty="0" smtClean="0">
                <a:solidFill>
                  <a:schemeClr val="tx2">
                    <a:lumMod val="50000"/>
                  </a:schemeClr>
                </a:solidFill>
              </a:rPr>
              <a:t>Grafico 1. Cantidad </a:t>
            </a:r>
            <a:r>
              <a:rPr lang="es-AR" sz="2000" i="1" dirty="0">
                <a:solidFill>
                  <a:schemeClr val="tx2">
                    <a:lumMod val="50000"/>
                  </a:schemeClr>
                </a:solidFill>
              </a:rPr>
              <a:t>de estudiantes con riesgo de psicopatología discriminado por UA</a:t>
            </a:r>
            <a:r>
              <a:rPr lang="es-AR" sz="2000" i="1" dirty="0" smtClean="0">
                <a:solidFill>
                  <a:schemeClr val="tx2">
                    <a:lumMod val="50000"/>
                  </a:schemeClr>
                </a:solidFill>
              </a:rPr>
              <a:t>.</a:t>
            </a:r>
          </a:p>
          <a:p>
            <a:endParaRPr lang="es-AR" sz="1800" i="1" dirty="0"/>
          </a:p>
          <a:p>
            <a:endParaRPr lang="es-AR" sz="1800" i="1" dirty="0" smtClean="0"/>
          </a:p>
          <a:p>
            <a:endParaRPr lang="es-AR" sz="1800" i="1" dirty="0"/>
          </a:p>
          <a:p>
            <a:endParaRPr lang="es-AR" sz="1800" i="1" dirty="0" smtClean="0"/>
          </a:p>
          <a:p>
            <a:endParaRPr lang="es-AR" sz="1800" i="1" dirty="0"/>
          </a:p>
          <a:p>
            <a:endParaRPr lang="es-AR" sz="1800" i="1" dirty="0" smtClean="0"/>
          </a:p>
          <a:p>
            <a:endParaRPr lang="es-AR" sz="1800" i="1" dirty="0"/>
          </a:p>
          <a:p>
            <a:endParaRPr lang="es-AR" sz="1800" i="1" dirty="0" smtClean="0"/>
          </a:p>
          <a:p>
            <a:endParaRPr lang="es-ES" sz="1800" dirty="0"/>
          </a:p>
          <a:p>
            <a:endParaRPr lang="es-AR" dirty="0"/>
          </a:p>
        </p:txBody>
      </p:sp>
      <p:graphicFrame>
        <p:nvGraphicFramePr>
          <p:cNvPr id="4" name="3 Gráfico"/>
          <p:cNvGraphicFramePr/>
          <p:nvPr>
            <p:extLst>
              <p:ext uri="{D42A27DB-BD31-4B8C-83A1-F6EECF244321}">
                <p14:modId xmlns:p14="http://schemas.microsoft.com/office/powerpoint/2010/main" val="3587552991"/>
              </p:ext>
            </p:extLst>
          </p:nvPr>
        </p:nvGraphicFramePr>
        <p:xfrm>
          <a:off x="2123728" y="1988840"/>
          <a:ext cx="5328592" cy="3362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1594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Effect transition="in" filter="fade">
                                      <p:cBhvr>
                                        <p:cTn id="11" dur="500"/>
                                        <p:tgtEl>
                                          <p:spTgt spid="3">
                                            <p:txEl>
                                              <p:pRg st="8" end="8"/>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81000" y="1052736"/>
            <a:ext cx="8458200" cy="4248472"/>
          </a:xfrm>
        </p:spPr>
        <p:txBody>
          <a:bodyPr/>
          <a:lstStyle/>
          <a:p>
            <a:pPr algn="just"/>
            <a:r>
              <a:rPr lang="es-AR" sz="2000" dirty="0">
                <a:solidFill>
                  <a:schemeClr val="tx2">
                    <a:lumMod val="50000"/>
                  </a:schemeClr>
                </a:solidFill>
              </a:rPr>
              <a:t>Grafico 2</a:t>
            </a:r>
            <a:r>
              <a:rPr lang="es-AR" sz="2000" dirty="0" smtClean="0">
                <a:solidFill>
                  <a:schemeClr val="tx2">
                    <a:lumMod val="50000"/>
                  </a:schemeClr>
                </a:solidFill>
              </a:rPr>
              <a:t>. </a:t>
            </a:r>
            <a:r>
              <a:rPr lang="es-AR" sz="2000" i="1" dirty="0" smtClean="0">
                <a:solidFill>
                  <a:schemeClr val="tx2">
                    <a:lumMod val="50000"/>
                  </a:schemeClr>
                </a:solidFill>
              </a:rPr>
              <a:t>Cantidad </a:t>
            </a:r>
            <a:r>
              <a:rPr lang="es-AR" sz="2000" i="1" dirty="0">
                <a:solidFill>
                  <a:schemeClr val="tx2">
                    <a:lumMod val="50000"/>
                  </a:schemeClr>
                </a:solidFill>
              </a:rPr>
              <a:t>de estudiantes con presencia de psicopatología discriminados por </a:t>
            </a:r>
            <a:r>
              <a:rPr lang="es-AR" sz="2000" i="1" dirty="0" smtClean="0">
                <a:solidFill>
                  <a:schemeClr val="tx2">
                    <a:lumMod val="50000"/>
                  </a:schemeClr>
                </a:solidFill>
              </a:rPr>
              <a:t>UA</a:t>
            </a:r>
          </a:p>
          <a:p>
            <a:endParaRPr lang="es-ES" sz="1800" dirty="0"/>
          </a:p>
          <a:p>
            <a:endParaRPr lang="es-AR" dirty="0" smtClean="0"/>
          </a:p>
          <a:p>
            <a:endParaRPr lang="es-AR" dirty="0"/>
          </a:p>
          <a:p>
            <a:endParaRPr lang="es-AR" dirty="0"/>
          </a:p>
          <a:p>
            <a:endParaRPr lang="es-AR" dirty="0" smtClean="0"/>
          </a:p>
          <a:p>
            <a:endParaRPr lang="es-AR" dirty="0"/>
          </a:p>
          <a:p>
            <a:endParaRPr lang="es-AR" dirty="0" smtClean="0"/>
          </a:p>
          <a:p>
            <a:endParaRPr lang="es-AR" dirty="0"/>
          </a:p>
        </p:txBody>
      </p:sp>
      <p:graphicFrame>
        <p:nvGraphicFramePr>
          <p:cNvPr id="4" name="3 Gráfico"/>
          <p:cNvGraphicFramePr/>
          <p:nvPr>
            <p:extLst>
              <p:ext uri="{D42A27DB-BD31-4B8C-83A1-F6EECF244321}">
                <p14:modId xmlns:p14="http://schemas.microsoft.com/office/powerpoint/2010/main" val="1349664191"/>
              </p:ext>
            </p:extLst>
          </p:nvPr>
        </p:nvGraphicFramePr>
        <p:xfrm>
          <a:off x="1691680" y="2492896"/>
          <a:ext cx="5760639" cy="31039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4556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52468" y="908720"/>
            <a:ext cx="8458200" cy="4764481"/>
          </a:xfrm>
        </p:spPr>
        <p:txBody>
          <a:bodyPr>
            <a:normAutofit fontScale="25000" lnSpcReduction="20000"/>
          </a:bodyPr>
          <a:lstStyle/>
          <a:p>
            <a:pPr marL="324000" lvl="0" indent="-324000" algn="just">
              <a:lnSpc>
                <a:spcPct val="170000"/>
              </a:lnSpc>
              <a:buClr>
                <a:srgbClr val="4F81BD"/>
              </a:buClr>
              <a:buSzPct val="100000"/>
              <a:buFont typeface="Arial" pitchFamily="34" charset="0"/>
              <a:buChar char="•"/>
            </a:pPr>
            <a:r>
              <a:rPr lang="es-US" sz="8000" dirty="0" smtClean="0">
                <a:solidFill>
                  <a:schemeClr val="tx2">
                    <a:lumMod val="50000"/>
                  </a:schemeClr>
                </a:solidFill>
              </a:rPr>
              <a:t>Al </a:t>
            </a:r>
            <a:r>
              <a:rPr lang="es-US" sz="8000" dirty="0">
                <a:solidFill>
                  <a:schemeClr val="tx2">
                    <a:lumMod val="50000"/>
                  </a:schemeClr>
                </a:solidFill>
              </a:rPr>
              <a:t>inicio de este estudio, se consideró que los estudiantes de Psicología serían muy disimiles a los de </a:t>
            </a:r>
            <a:r>
              <a:rPr lang="es-US" sz="8000" dirty="0" smtClean="0">
                <a:solidFill>
                  <a:schemeClr val="tx2">
                    <a:lumMod val="50000"/>
                  </a:schemeClr>
                </a:solidFill>
              </a:rPr>
              <a:t>Derecho, pero se percibió que </a:t>
            </a:r>
            <a:r>
              <a:rPr lang="es-US" sz="8000" dirty="0">
                <a:solidFill>
                  <a:schemeClr val="tx2">
                    <a:lumMod val="50000"/>
                  </a:schemeClr>
                </a:solidFill>
              </a:rPr>
              <a:t>eran semejantes en sus frecuencias de síntomas en la escala del </a:t>
            </a:r>
            <a:r>
              <a:rPr lang="es-US" sz="8000" dirty="0" smtClean="0">
                <a:solidFill>
                  <a:schemeClr val="tx2">
                    <a:lumMod val="50000"/>
                  </a:schemeClr>
                </a:solidFill>
              </a:rPr>
              <a:t>SCL90</a:t>
            </a:r>
            <a:endParaRPr lang="es-US" sz="8000" dirty="0">
              <a:solidFill>
                <a:schemeClr val="tx2">
                  <a:lumMod val="50000"/>
                </a:schemeClr>
              </a:solidFill>
            </a:endParaRPr>
          </a:p>
          <a:p>
            <a:pPr marL="324000" lvl="0" indent="-324000" algn="just">
              <a:lnSpc>
                <a:spcPct val="170000"/>
              </a:lnSpc>
              <a:buClr>
                <a:srgbClr val="4F81BD"/>
              </a:buClr>
              <a:buSzPct val="100000"/>
              <a:buFont typeface="Arial" pitchFamily="34" charset="0"/>
              <a:buChar char="•"/>
            </a:pPr>
            <a:r>
              <a:rPr lang="es-ES" sz="8000" dirty="0" smtClean="0">
                <a:solidFill>
                  <a:schemeClr val="tx2">
                    <a:lumMod val="50000"/>
                  </a:schemeClr>
                </a:solidFill>
              </a:rPr>
              <a:t>La </a:t>
            </a:r>
            <a:r>
              <a:rPr lang="es-ES" sz="8000" dirty="0">
                <a:solidFill>
                  <a:schemeClr val="tx2">
                    <a:lumMod val="50000"/>
                  </a:schemeClr>
                </a:solidFill>
              </a:rPr>
              <a:t>Facultad de Psicología y la de Derecho, poseen diferentes objetos de </a:t>
            </a:r>
            <a:r>
              <a:rPr lang="es-ES" sz="8000" dirty="0" smtClean="0">
                <a:solidFill>
                  <a:schemeClr val="tx2">
                    <a:lumMod val="50000"/>
                  </a:schemeClr>
                </a:solidFill>
              </a:rPr>
              <a:t>estudio, pero ambas son </a:t>
            </a:r>
            <a:r>
              <a:rPr lang="es-ES" sz="8000" dirty="0">
                <a:solidFill>
                  <a:schemeClr val="tx2">
                    <a:lumMod val="50000"/>
                  </a:schemeClr>
                </a:solidFill>
              </a:rPr>
              <a:t>atinentes a la ciencias humanas y </a:t>
            </a:r>
            <a:r>
              <a:rPr lang="es-ES" sz="8000" dirty="0" smtClean="0">
                <a:solidFill>
                  <a:schemeClr val="tx2">
                    <a:lumMod val="50000"/>
                  </a:schemeClr>
                </a:solidFill>
              </a:rPr>
              <a:t>sociales. </a:t>
            </a:r>
          </a:p>
          <a:p>
            <a:pPr marL="324000" lvl="0" indent="-324000" algn="just">
              <a:lnSpc>
                <a:spcPct val="170000"/>
              </a:lnSpc>
              <a:buClr>
                <a:srgbClr val="4F81BD"/>
              </a:buClr>
              <a:buSzPct val="100000"/>
              <a:buFont typeface="Arial" pitchFamily="34" charset="0"/>
              <a:buChar char="•"/>
            </a:pPr>
            <a:r>
              <a:rPr lang="es-AR" sz="8000" dirty="0" smtClean="0">
                <a:solidFill>
                  <a:schemeClr val="tx2">
                    <a:lumMod val="50000"/>
                  </a:schemeClr>
                </a:solidFill>
              </a:rPr>
              <a:t>Importancia </a:t>
            </a:r>
            <a:r>
              <a:rPr lang="es-AR" sz="8000" dirty="0">
                <a:solidFill>
                  <a:schemeClr val="tx2">
                    <a:lumMod val="50000"/>
                  </a:schemeClr>
                </a:solidFill>
              </a:rPr>
              <a:t>del contexto social como predisponente de psicopatologías.</a:t>
            </a:r>
          </a:p>
          <a:p>
            <a:pPr marL="324000" indent="-324000" algn="just">
              <a:lnSpc>
                <a:spcPct val="170000"/>
              </a:lnSpc>
              <a:buSzPct val="100000"/>
              <a:buFont typeface="Arial" pitchFamily="34" charset="0"/>
              <a:buChar char="•"/>
            </a:pPr>
            <a:r>
              <a:rPr lang="es-AR" sz="8000" dirty="0" smtClean="0">
                <a:solidFill>
                  <a:schemeClr val="tx2">
                    <a:lumMod val="50000"/>
                  </a:schemeClr>
                </a:solidFill>
              </a:rPr>
              <a:t>En las tres UA las puntuaciones </a:t>
            </a:r>
            <a:r>
              <a:rPr lang="es-AR" sz="8000" dirty="0">
                <a:solidFill>
                  <a:schemeClr val="tx2">
                    <a:lumMod val="50000"/>
                  </a:schemeClr>
                </a:solidFill>
              </a:rPr>
              <a:t>medias más elevadas en obsesiones y compulsiones, depresión, somatización y hostilidad. </a:t>
            </a:r>
            <a:endParaRPr lang="es-AR" sz="8000" dirty="0" smtClean="0">
              <a:solidFill>
                <a:schemeClr val="tx2">
                  <a:lumMod val="50000"/>
                </a:schemeClr>
              </a:solidFill>
            </a:endParaRPr>
          </a:p>
          <a:p>
            <a:pPr>
              <a:lnSpc>
                <a:spcPct val="170000"/>
              </a:lnSpc>
            </a:pPr>
            <a:endParaRPr lang="es-AR" sz="7200" dirty="0" smtClean="0">
              <a:solidFill>
                <a:schemeClr val="tx2">
                  <a:lumMod val="50000"/>
                </a:schemeClr>
              </a:solidFill>
            </a:endParaRPr>
          </a:p>
        </p:txBody>
      </p:sp>
      <p:sp>
        <p:nvSpPr>
          <p:cNvPr id="5" name="4 CuadroTexto"/>
          <p:cNvSpPr txBox="1"/>
          <p:nvPr/>
        </p:nvSpPr>
        <p:spPr>
          <a:xfrm>
            <a:off x="2855615" y="404664"/>
            <a:ext cx="3451907" cy="707886"/>
          </a:xfrm>
          <a:prstGeom prst="rect">
            <a:avLst/>
          </a:prstGeom>
          <a:noFill/>
        </p:spPr>
        <p:txBody>
          <a:bodyPr wrap="none" rtlCol="0">
            <a:spAutoFit/>
          </a:bodyPr>
          <a:lstStyle/>
          <a:p>
            <a:pPr algn="ctr"/>
            <a:r>
              <a:rPr lang="es-AR" sz="4000" dirty="0" smtClean="0">
                <a:solidFill>
                  <a:schemeClr val="tx2"/>
                </a:solidFill>
                <a:effectLst>
                  <a:outerShdw blurRad="63500" sx="102000" sy="102000" algn="ctr" rotWithShape="0">
                    <a:prstClr val="black">
                      <a:alpha val="40000"/>
                    </a:prstClr>
                  </a:outerShdw>
                </a:effectLst>
              </a:rPr>
              <a:t>CONCLUSIONES</a:t>
            </a:r>
            <a:endParaRPr lang="es-AR" sz="3200" dirty="0">
              <a:solidFill>
                <a:schemeClr val="tx2"/>
              </a:solidFill>
              <a:effectLst>
                <a:outerShdw blurRad="63500" sx="102000" sy="102000" algn="ctr" rotWithShape="0">
                  <a:prstClr val="black">
                    <a:alpha val="40000"/>
                  </a:prstClr>
                </a:outerShdw>
              </a:effectLst>
            </a:endParaRPr>
          </a:p>
        </p:txBody>
      </p:sp>
    </p:spTree>
    <p:extLst>
      <p:ext uri="{BB962C8B-B14F-4D97-AF65-F5344CB8AC3E}">
        <p14:creationId xmlns:p14="http://schemas.microsoft.com/office/powerpoint/2010/main" val="373906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8686800" cy="6120680"/>
          </a:xfrm>
        </p:spPr>
        <p:txBody>
          <a:bodyPr>
            <a:normAutofit/>
          </a:bodyPr>
          <a:lstStyle/>
          <a:p>
            <a:pPr algn="just">
              <a:lnSpc>
                <a:spcPct val="150000"/>
              </a:lnSpc>
              <a:buClr>
                <a:srgbClr val="4F81BD"/>
              </a:buClr>
              <a:buSzPct val="100000"/>
              <a:buFont typeface="Arial" pitchFamily="34" charset="0"/>
              <a:buChar char="•"/>
            </a:pPr>
            <a:r>
              <a:rPr lang="es-AR" sz="1800" dirty="0">
                <a:solidFill>
                  <a:schemeClr val="tx2">
                    <a:lumMod val="50000"/>
                  </a:schemeClr>
                </a:solidFill>
              </a:rPr>
              <a:t>Las escalas e índices son significativamente más bajas en los ingresantes de Ingeniería </a:t>
            </a:r>
          </a:p>
          <a:p>
            <a:pPr algn="just">
              <a:lnSpc>
                <a:spcPct val="150000"/>
              </a:lnSpc>
              <a:buClr>
                <a:srgbClr val="4F81BD"/>
              </a:buClr>
              <a:buSzPct val="100000"/>
              <a:buFont typeface="Arial" pitchFamily="34" charset="0"/>
              <a:buChar char="•"/>
            </a:pPr>
            <a:r>
              <a:rPr lang="es-AR" sz="1800" dirty="0" smtClean="0">
                <a:solidFill>
                  <a:schemeClr val="tx2">
                    <a:lumMod val="50000"/>
                  </a:schemeClr>
                </a:solidFill>
              </a:rPr>
              <a:t>No </a:t>
            </a:r>
            <a:r>
              <a:rPr lang="es-AR" sz="1800" dirty="0">
                <a:solidFill>
                  <a:schemeClr val="tx2">
                    <a:lumMod val="50000"/>
                  </a:schemeClr>
                </a:solidFill>
              </a:rPr>
              <a:t>se observan diferencias entre los estudiantes de Derecho y los de Psicología. </a:t>
            </a:r>
          </a:p>
          <a:p>
            <a:pPr lvl="0" algn="just">
              <a:lnSpc>
                <a:spcPct val="150000"/>
              </a:lnSpc>
              <a:buClr>
                <a:srgbClr val="4F81BD"/>
              </a:buClr>
              <a:buSzPct val="100000"/>
              <a:buFont typeface="Arial" pitchFamily="34" charset="0"/>
              <a:buChar char="•"/>
            </a:pPr>
            <a:r>
              <a:rPr lang="es-AR" sz="1800" dirty="0" smtClean="0">
                <a:solidFill>
                  <a:schemeClr val="tx2">
                    <a:lumMod val="50000"/>
                  </a:schemeClr>
                </a:solidFill>
              </a:rPr>
              <a:t>Los </a:t>
            </a:r>
            <a:r>
              <a:rPr lang="es-AR" sz="1800" dirty="0">
                <a:solidFill>
                  <a:schemeClr val="tx2">
                    <a:lumMod val="50000"/>
                  </a:schemeClr>
                </a:solidFill>
              </a:rPr>
              <a:t>estudiantes de Psicología y de Derecho, presentan los mismos porcentajes de sujetos con presencia y riesgo de somatizaciones y sensitividad interpersonal</a:t>
            </a:r>
            <a:r>
              <a:rPr lang="es-AR" sz="1800" dirty="0" smtClean="0">
                <a:solidFill>
                  <a:schemeClr val="tx2">
                    <a:lumMod val="50000"/>
                  </a:schemeClr>
                </a:solidFill>
              </a:rPr>
              <a:t>.</a:t>
            </a:r>
          </a:p>
          <a:p>
            <a:pPr lvl="0" algn="just">
              <a:lnSpc>
                <a:spcPct val="150000"/>
              </a:lnSpc>
              <a:buClr>
                <a:srgbClr val="4F81BD"/>
              </a:buClr>
              <a:buSzPct val="100000"/>
              <a:buFont typeface="Arial" pitchFamily="34" charset="0"/>
              <a:buChar char="•"/>
            </a:pPr>
            <a:r>
              <a:rPr lang="es-AR" sz="1800" dirty="0" smtClean="0">
                <a:solidFill>
                  <a:schemeClr val="tx2">
                    <a:lumMod val="50000"/>
                  </a:schemeClr>
                </a:solidFill>
              </a:rPr>
              <a:t>Los </a:t>
            </a:r>
            <a:r>
              <a:rPr lang="es-AR" sz="1800" dirty="0">
                <a:solidFill>
                  <a:schemeClr val="tx2">
                    <a:lumMod val="50000"/>
                  </a:schemeClr>
                </a:solidFill>
              </a:rPr>
              <a:t>estudiantes de Psicología presentan porcentajes más elevados, aunque no muy diferentes, de estudiantes con presencia y riesgo de patologías que los de Derecho en obsesiones y compulsiones, en depresión y </a:t>
            </a:r>
            <a:r>
              <a:rPr lang="es-AR" sz="1800" dirty="0" err="1">
                <a:solidFill>
                  <a:schemeClr val="tx2">
                    <a:lumMod val="50000"/>
                  </a:schemeClr>
                </a:solidFill>
              </a:rPr>
              <a:t>psicoticismo</a:t>
            </a:r>
            <a:r>
              <a:rPr lang="es-AR" sz="1800" dirty="0">
                <a:solidFill>
                  <a:schemeClr val="tx2">
                    <a:lumMod val="50000"/>
                  </a:schemeClr>
                </a:solidFill>
              </a:rPr>
              <a:t>, mientras que los de Derecho presentan porcentajes más elevados de ansiedad, hostilidad, ansiedad fóbica e ideación paranoide. </a:t>
            </a:r>
            <a:endParaRPr lang="es-AR" sz="1800" dirty="0" smtClean="0">
              <a:solidFill>
                <a:schemeClr val="tx2">
                  <a:lumMod val="50000"/>
                </a:schemeClr>
              </a:solidFill>
            </a:endParaRPr>
          </a:p>
          <a:p>
            <a:pPr lvl="0" algn="just">
              <a:lnSpc>
                <a:spcPct val="150000"/>
              </a:lnSpc>
              <a:buClr>
                <a:srgbClr val="4F81BD"/>
              </a:buClr>
              <a:buSzPct val="100000"/>
              <a:buFont typeface="Arial" pitchFamily="34" charset="0"/>
              <a:buChar char="•"/>
            </a:pPr>
            <a:r>
              <a:rPr lang="es-AR" sz="1800" dirty="0" smtClean="0">
                <a:solidFill>
                  <a:schemeClr val="tx2">
                    <a:lumMod val="50000"/>
                  </a:schemeClr>
                </a:solidFill>
              </a:rPr>
              <a:t>La </a:t>
            </a:r>
            <a:r>
              <a:rPr lang="es-AR" sz="1800" dirty="0">
                <a:solidFill>
                  <a:schemeClr val="tx2">
                    <a:lumMod val="50000"/>
                  </a:schemeClr>
                </a:solidFill>
              </a:rPr>
              <a:t>patología que presenta un riesgo mayor de ser padecida para los estudiantes de las tres Unidades Académicas es la de </a:t>
            </a:r>
            <a:r>
              <a:rPr lang="es-AR" sz="1800" dirty="0" err="1">
                <a:solidFill>
                  <a:schemeClr val="tx2">
                    <a:lumMod val="50000"/>
                  </a:schemeClr>
                </a:solidFill>
              </a:rPr>
              <a:t>psicoticismo</a:t>
            </a:r>
            <a:r>
              <a:rPr lang="es-AR" sz="1800" dirty="0">
                <a:solidFill>
                  <a:schemeClr val="tx2">
                    <a:lumMod val="50000"/>
                  </a:schemeClr>
                </a:solidFill>
              </a:rPr>
              <a:t> y la patología con mayor prevalencia para las tres unidades académicas es la de obsesiones y compulsiones coincidiendo con la media de la UNMDP (</a:t>
            </a:r>
            <a:r>
              <a:rPr lang="es-AR" sz="1800" dirty="0" err="1">
                <a:solidFill>
                  <a:schemeClr val="tx2">
                    <a:lumMod val="50000"/>
                  </a:schemeClr>
                </a:solidFill>
              </a:rPr>
              <a:t>Urquijo</a:t>
            </a:r>
            <a:r>
              <a:rPr lang="es-AR" sz="1800" dirty="0">
                <a:solidFill>
                  <a:schemeClr val="tx2">
                    <a:lumMod val="50000"/>
                  </a:schemeClr>
                </a:solidFill>
              </a:rPr>
              <a:t>, 2012).</a:t>
            </a:r>
            <a:endParaRPr lang="es-ES" sz="1800" dirty="0">
              <a:solidFill>
                <a:schemeClr val="tx2">
                  <a:lumMod val="50000"/>
                </a:schemeClr>
              </a:solidFill>
            </a:endParaRPr>
          </a:p>
          <a:p>
            <a:pPr marL="0" lvl="0" indent="0">
              <a:buClr>
                <a:srgbClr val="4F81BD"/>
              </a:buClr>
              <a:buNone/>
            </a:pPr>
            <a:endParaRPr lang="es-AR" dirty="0">
              <a:solidFill>
                <a:srgbClr val="1F497D"/>
              </a:solidFill>
            </a:endParaRPr>
          </a:p>
          <a:p>
            <a:pPr marL="0" indent="0">
              <a:buNone/>
            </a:pPr>
            <a:endParaRPr lang="es-ES" dirty="0"/>
          </a:p>
        </p:txBody>
      </p:sp>
    </p:spTree>
    <p:extLst>
      <p:ext uri="{BB962C8B-B14F-4D97-AF65-F5344CB8AC3E}">
        <p14:creationId xmlns:p14="http://schemas.microsoft.com/office/powerpoint/2010/main" val="370926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09328"/>
            <a:ext cx="8476395" cy="6048672"/>
          </a:xfrm>
        </p:spPr>
        <p:txBody>
          <a:bodyPr>
            <a:noAutofit/>
          </a:bodyPr>
          <a:lstStyle/>
          <a:p>
            <a:pPr marL="0" indent="0">
              <a:buNone/>
            </a:pPr>
            <a:endParaRPr lang="es-AR" sz="1800" dirty="0" smtClean="0">
              <a:solidFill>
                <a:schemeClr val="tx2">
                  <a:lumMod val="50000"/>
                </a:schemeClr>
              </a:solidFill>
            </a:endParaRPr>
          </a:p>
          <a:p>
            <a:pPr marL="0" indent="0">
              <a:buNone/>
            </a:pPr>
            <a:endParaRPr lang="es-AR" sz="1800" dirty="0" smtClean="0">
              <a:solidFill>
                <a:schemeClr val="tx2">
                  <a:lumMod val="50000"/>
                </a:schemeClr>
              </a:solidFill>
            </a:endParaRPr>
          </a:p>
          <a:p>
            <a:pPr algn="just">
              <a:lnSpc>
                <a:spcPct val="150000"/>
              </a:lnSpc>
              <a:buSzPct val="100000"/>
              <a:buFont typeface="Arial" pitchFamily="34" charset="0"/>
              <a:buChar char="•"/>
            </a:pPr>
            <a:r>
              <a:rPr lang="es-AR" sz="2000" dirty="0" smtClean="0">
                <a:solidFill>
                  <a:schemeClr val="tx2">
                    <a:lumMod val="50000"/>
                  </a:schemeClr>
                </a:solidFill>
              </a:rPr>
              <a:t>La </a:t>
            </a:r>
            <a:r>
              <a:rPr lang="es-AR" sz="2000" dirty="0">
                <a:solidFill>
                  <a:schemeClr val="tx2">
                    <a:lumMod val="50000"/>
                  </a:schemeClr>
                </a:solidFill>
              </a:rPr>
              <a:t>universidad puede impulsar el desarrollo de competencias </a:t>
            </a:r>
            <a:endParaRPr lang="es-AR" sz="2000" dirty="0" smtClean="0">
              <a:solidFill>
                <a:schemeClr val="tx2">
                  <a:lumMod val="50000"/>
                </a:schemeClr>
              </a:solidFill>
            </a:endParaRPr>
          </a:p>
          <a:p>
            <a:pPr marL="0" indent="0" algn="just">
              <a:lnSpc>
                <a:spcPct val="150000"/>
              </a:lnSpc>
              <a:buNone/>
            </a:pPr>
            <a:endParaRPr lang="es-AR" sz="2000" dirty="0" smtClean="0">
              <a:solidFill>
                <a:schemeClr val="tx2">
                  <a:lumMod val="50000"/>
                </a:schemeClr>
              </a:solidFill>
            </a:endParaRPr>
          </a:p>
          <a:p>
            <a:pPr algn="just">
              <a:lnSpc>
                <a:spcPct val="150000"/>
              </a:lnSpc>
              <a:buSzPct val="100000"/>
              <a:buFont typeface="Arial" pitchFamily="34" charset="0"/>
              <a:buChar char="•"/>
            </a:pPr>
            <a:r>
              <a:rPr lang="es-AR" sz="2000" dirty="0" smtClean="0">
                <a:solidFill>
                  <a:schemeClr val="tx2">
                    <a:lumMod val="50000"/>
                  </a:schemeClr>
                </a:solidFill>
              </a:rPr>
              <a:t>Poder </a:t>
            </a:r>
            <a:r>
              <a:rPr lang="es-AR" sz="2000" dirty="0">
                <a:solidFill>
                  <a:schemeClr val="tx2">
                    <a:lumMod val="50000"/>
                  </a:schemeClr>
                </a:solidFill>
              </a:rPr>
              <a:t>lograr a partir de esta investigación, la ampliación y/o creación de un espacio tutorial </a:t>
            </a:r>
            <a:r>
              <a:rPr lang="es-AR" sz="2000" dirty="0" smtClean="0">
                <a:solidFill>
                  <a:schemeClr val="tx2">
                    <a:lumMod val="50000"/>
                  </a:schemeClr>
                </a:solidFill>
              </a:rPr>
              <a:t>Lograr </a:t>
            </a:r>
            <a:r>
              <a:rPr lang="es-AR" sz="2000" dirty="0">
                <a:solidFill>
                  <a:schemeClr val="tx2">
                    <a:lumMod val="50000"/>
                  </a:schemeClr>
                </a:solidFill>
              </a:rPr>
              <a:t>que los estudiantes participen activamente de la vida universitaria, y analicen su experiencia global con actitud crítica y constructiva.</a:t>
            </a:r>
            <a:endParaRPr lang="es-ES" sz="2000" dirty="0">
              <a:solidFill>
                <a:schemeClr val="tx2">
                  <a:lumMod val="50000"/>
                </a:schemeClr>
              </a:solidFill>
            </a:endParaRPr>
          </a:p>
          <a:p>
            <a:pPr algn="just">
              <a:lnSpc>
                <a:spcPct val="150000"/>
              </a:lnSpc>
              <a:buFont typeface="Arial" pitchFamily="34" charset="0"/>
              <a:buChar char="•"/>
            </a:pPr>
            <a:endParaRPr lang="es-ES" sz="2000" dirty="0" smtClean="0">
              <a:solidFill>
                <a:schemeClr val="tx2">
                  <a:lumMod val="50000"/>
                </a:schemeClr>
              </a:solidFill>
            </a:endParaRPr>
          </a:p>
          <a:p>
            <a:pPr algn="just">
              <a:lnSpc>
                <a:spcPct val="150000"/>
              </a:lnSpc>
              <a:buSzPct val="100000"/>
              <a:buFont typeface="Arial" pitchFamily="34" charset="0"/>
              <a:buChar char="•"/>
            </a:pPr>
            <a:r>
              <a:rPr lang="es-ES" sz="2000" dirty="0" smtClean="0">
                <a:solidFill>
                  <a:schemeClr val="tx2">
                    <a:lumMod val="50000"/>
                  </a:schemeClr>
                </a:solidFill>
              </a:rPr>
              <a:t>Es prometedor </a:t>
            </a:r>
            <a:r>
              <a:rPr lang="es-ES" sz="2000" dirty="0">
                <a:solidFill>
                  <a:schemeClr val="tx2">
                    <a:lumMod val="50000"/>
                  </a:schemeClr>
                </a:solidFill>
              </a:rPr>
              <a:t>poder pensar en una futura </a:t>
            </a:r>
            <a:r>
              <a:rPr lang="es-ES" sz="2000" dirty="0" smtClean="0">
                <a:solidFill>
                  <a:schemeClr val="tx2">
                    <a:lumMod val="50000"/>
                  </a:schemeClr>
                </a:solidFill>
              </a:rPr>
              <a:t>investigación</a:t>
            </a:r>
            <a:endParaRPr lang="es-AR" sz="2000" dirty="0"/>
          </a:p>
        </p:txBody>
      </p:sp>
      <p:sp>
        <p:nvSpPr>
          <p:cNvPr id="2" name="1 CuadroTexto"/>
          <p:cNvSpPr txBox="1"/>
          <p:nvPr/>
        </p:nvSpPr>
        <p:spPr>
          <a:xfrm>
            <a:off x="899592" y="406405"/>
            <a:ext cx="7488832" cy="707886"/>
          </a:xfrm>
          <a:prstGeom prst="rect">
            <a:avLst/>
          </a:prstGeom>
          <a:noFill/>
        </p:spPr>
        <p:txBody>
          <a:bodyPr wrap="square" rtlCol="0">
            <a:spAutoFit/>
          </a:bodyPr>
          <a:lstStyle/>
          <a:p>
            <a:pPr algn="ctr"/>
            <a:r>
              <a:rPr lang="es-AR" sz="4000" cap="all" dirty="0">
                <a:solidFill>
                  <a:srgbClr val="1F497D"/>
                </a:solidFill>
                <a:effectLst>
                  <a:outerShdw blurRad="63500" sx="102000" sy="102000" algn="ctr" rotWithShape="0">
                    <a:prstClr val="black">
                      <a:alpha val="40000"/>
                    </a:prstClr>
                  </a:outerShdw>
                </a:effectLst>
                <a:ea typeface="+mj-ea"/>
                <a:cs typeface="+mj-cs"/>
              </a:rPr>
              <a:t>recomendaciones</a:t>
            </a:r>
            <a:endParaRPr lang="es-AR" dirty="0">
              <a:effectLst>
                <a:outerShdw blurRad="63500" sx="102000" sy="102000" algn="ctr" rotWithShape="0">
                  <a:prstClr val="black">
                    <a:alpha val="40000"/>
                  </a:prstClr>
                </a:outerShdw>
              </a:effectLst>
            </a:endParaRPr>
          </a:p>
        </p:txBody>
      </p:sp>
    </p:spTree>
    <p:extLst>
      <p:ext uri="{BB962C8B-B14F-4D97-AF65-F5344CB8AC3E}">
        <p14:creationId xmlns:p14="http://schemas.microsoft.com/office/powerpoint/2010/main" val="196661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536"/>
            <a:ext cx="8686800" cy="838200"/>
          </a:xfrm>
        </p:spPr>
        <p:txBody>
          <a:bodyPr>
            <a:normAutofit/>
          </a:bodyPr>
          <a:lstStyle/>
          <a:p>
            <a:pPr algn="ctr"/>
            <a:r>
              <a:rPr lang="es-AR" sz="4000" dirty="0">
                <a:effectLst>
                  <a:outerShdw blurRad="63500" sx="102000" sy="102000" algn="ctr" rotWithShape="0">
                    <a:prstClr val="black">
                      <a:alpha val="40000"/>
                    </a:prstClr>
                  </a:outerShdw>
                </a:effectLst>
              </a:rPr>
              <a:t>El </a:t>
            </a:r>
            <a:r>
              <a:rPr lang="es-AR" sz="4000" dirty="0" smtClean="0">
                <a:effectLst>
                  <a:outerShdw blurRad="63500" sx="102000" sy="102000" algn="ctr" rotWithShape="0">
                    <a:prstClr val="black">
                      <a:alpha val="40000"/>
                    </a:prstClr>
                  </a:outerShdw>
                </a:effectLst>
              </a:rPr>
              <a:t>para qué</a:t>
            </a:r>
            <a:endParaRPr lang="es-AR" sz="4000" dirty="0">
              <a:effectLst>
                <a:outerShdw blurRad="63500" sx="102000" sy="102000" algn="ctr" rotWithShape="0">
                  <a:prstClr val="black">
                    <a:alpha val="40000"/>
                  </a:prstClr>
                </a:outerShdw>
              </a:effectLst>
            </a:endParaRPr>
          </a:p>
        </p:txBody>
      </p:sp>
      <p:sp>
        <p:nvSpPr>
          <p:cNvPr id="3" name="2 CuadroTexto"/>
          <p:cNvSpPr txBox="1"/>
          <p:nvPr/>
        </p:nvSpPr>
        <p:spPr>
          <a:xfrm>
            <a:off x="755576" y="1628800"/>
            <a:ext cx="7920880" cy="4524315"/>
          </a:xfrm>
          <a:prstGeom prst="rect">
            <a:avLst/>
          </a:prstGeom>
          <a:noFill/>
        </p:spPr>
        <p:txBody>
          <a:bodyPr wrap="square" rtlCol="0">
            <a:spAutoFit/>
          </a:bodyPr>
          <a:lstStyle/>
          <a:p>
            <a:pPr algn="just">
              <a:lnSpc>
                <a:spcPct val="150000"/>
              </a:lnSpc>
            </a:pPr>
            <a:r>
              <a:rPr lang="es-AR" sz="2000" dirty="0" smtClean="0">
                <a:solidFill>
                  <a:schemeClr val="tx2">
                    <a:lumMod val="50000"/>
                  </a:schemeClr>
                </a:solidFill>
              </a:rPr>
              <a:t>Se </a:t>
            </a:r>
            <a:r>
              <a:rPr lang="es-AR" sz="2000" dirty="0">
                <a:solidFill>
                  <a:schemeClr val="tx2">
                    <a:lumMod val="50000"/>
                  </a:schemeClr>
                </a:solidFill>
              </a:rPr>
              <a:t>considera</a:t>
            </a:r>
            <a:r>
              <a:rPr lang="es-ES" sz="2000" dirty="0">
                <a:solidFill>
                  <a:schemeClr val="tx2">
                    <a:lumMod val="50000"/>
                  </a:schemeClr>
                </a:solidFill>
              </a:rPr>
              <a:t> que este estudio será importante para las Facultades indagadas, para </a:t>
            </a:r>
            <a:r>
              <a:rPr lang="es-ES" sz="2000" dirty="0" smtClean="0">
                <a:solidFill>
                  <a:schemeClr val="tx2">
                    <a:lumMod val="50000"/>
                  </a:schemeClr>
                </a:solidFill>
              </a:rPr>
              <a:t>mejorar </a:t>
            </a:r>
            <a:r>
              <a:rPr lang="es-ES" sz="2000" dirty="0">
                <a:solidFill>
                  <a:schemeClr val="tx2">
                    <a:lumMod val="50000"/>
                  </a:schemeClr>
                </a:solidFill>
              </a:rPr>
              <a:t>la adaptación al sistema universitario de la población estudiantil, como así también, para asesorar a las autoridades de otras Facultades, en el seguimiento, orientación y ayuda para la integración del alumnado al sistema universitario. </a:t>
            </a:r>
            <a:r>
              <a:rPr lang="es-AR" sz="2000" dirty="0" smtClean="0">
                <a:solidFill>
                  <a:schemeClr val="tx2">
                    <a:lumMod val="50000"/>
                  </a:schemeClr>
                </a:solidFill>
              </a:rPr>
              <a:t>Así </a:t>
            </a:r>
            <a:r>
              <a:rPr lang="es-AR" sz="2000" dirty="0">
                <a:solidFill>
                  <a:schemeClr val="tx2">
                    <a:lumMod val="50000"/>
                  </a:schemeClr>
                </a:solidFill>
              </a:rPr>
              <a:t>como también contribuir a un mayor conocimiento sobre problemáticas de salud mental en poblaciones universitarias marplatenses, para </a:t>
            </a:r>
            <a:r>
              <a:rPr lang="es-AR" sz="2000" dirty="0" smtClean="0">
                <a:solidFill>
                  <a:schemeClr val="tx2">
                    <a:lumMod val="50000"/>
                  </a:schemeClr>
                </a:solidFill>
              </a:rPr>
              <a:t>poder </a:t>
            </a:r>
            <a:r>
              <a:rPr lang="es-AR" sz="2000" dirty="0">
                <a:solidFill>
                  <a:schemeClr val="tx2">
                    <a:lumMod val="50000"/>
                  </a:schemeClr>
                </a:solidFill>
              </a:rPr>
              <a:t>contemplar a futuro la ideación y consolidación de un servicio universitario de atención primaria a la salud. </a:t>
            </a:r>
            <a:endParaRPr lang="es-ES" sz="2000" dirty="0">
              <a:solidFill>
                <a:schemeClr val="tx2">
                  <a:lumMod val="50000"/>
                </a:schemeClr>
              </a:solidFill>
            </a:endParaRPr>
          </a:p>
          <a:p>
            <a:endParaRPr lang="es-AR" dirty="0"/>
          </a:p>
        </p:txBody>
      </p:sp>
      <p:sp>
        <p:nvSpPr>
          <p:cNvPr id="4" name="3 Marcador de contenido"/>
          <p:cNvSpPr>
            <a:spLocks noGrp="1"/>
          </p:cNvSpPr>
          <p:nvPr>
            <p:ph idx="1"/>
          </p:nvPr>
        </p:nvSpPr>
        <p:spPr>
          <a:xfrm>
            <a:off x="304800" y="1554162"/>
            <a:ext cx="9019728" cy="4525963"/>
          </a:xfrm>
        </p:spPr>
        <p:txBody>
          <a:bodyPr/>
          <a:lstStyle/>
          <a:p>
            <a:pPr marL="0" indent="0">
              <a:buNone/>
            </a:pPr>
            <a:r>
              <a:rPr lang="es-ES" dirty="0" smtClean="0"/>
              <a:t>     </a:t>
            </a:r>
            <a:endParaRPr lang="es-ES" dirty="0"/>
          </a:p>
        </p:txBody>
      </p:sp>
    </p:spTree>
    <p:extLst>
      <p:ext uri="{BB962C8B-B14F-4D97-AF65-F5344CB8AC3E}">
        <p14:creationId xmlns:p14="http://schemas.microsoft.com/office/powerpoint/2010/main" val="162954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536"/>
            <a:ext cx="8686800" cy="838200"/>
          </a:xfrm>
        </p:spPr>
        <p:txBody>
          <a:bodyPr>
            <a:normAutofit/>
          </a:bodyPr>
          <a:lstStyle/>
          <a:p>
            <a:pPr algn="ctr"/>
            <a:r>
              <a:rPr lang="es-AR" sz="4000" dirty="0" smtClean="0">
                <a:effectLst>
                  <a:outerShdw blurRad="63500" sx="102000" sy="102000" algn="ctr" rotWithShape="0">
                    <a:prstClr val="black">
                      <a:alpha val="40000"/>
                    </a:prstClr>
                  </a:outerShdw>
                </a:effectLst>
              </a:rPr>
              <a:t>Motivos</a:t>
            </a:r>
            <a:endParaRPr lang="es-AR" sz="4000" dirty="0">
              <a:effectLst>
                <a:outerShdw blurRad="63500" sx="102000" sy="102000" algn="ctr" rotWithShape="0">
                  <a:prstClr val="black">
                    <a:alpha val="40000"/>
                  </a:prstClr>
                </a:outerShdw>
              </a:effectLst>
            </a:endParaRPr>
          </a:p>
        </p:txBody>
      </p:sp>
      <p:sp>
        <p:nvSpPr>
          <p:cNvPr id="3" name="2 Marcador de contenido"/>
          <p:cNvSpPr>
            <a:spLocks noGrp="1"/>
          </p:cNvSpPr>
          <p:nvPr>
            <p:ph idx="1"/>
          </p:nvPr>
        </p:nvSpPr>
        <p:spPr>
          <a:xfrm>
            <a:off x="520824" y="1412776"/>
            <a:ext cx="8011616" cy="4608512"/>
          </a:xfrm>
        </p:spPr>
        <p:txBody>
          <a:bodyPr>
            <a:normAutofit fontScale="92500" lnSpcReduction="20000"/>
          </a:bodyPr>
          <a:lstStyle/>
          <a:p>
            <a:pPr marL="0" indent="0" algn="just">
              <a:lnSpc>
                <a:spcPct val="150000"/>
              </a:lnSpc>
              <a:buNone/>
            </a:pPr>
            <a:r>
              <a:rPr lang="es-ES" sz="2800" dirty="0">
                <a:solidFill>
                  <a:schemeClr val="tx2">
                    <a:lumMod val="50000"/>
                  </a:schemeClr>
                </a:solidFill>
              </a:rPr>
              <a:t>Se ha elegido dicha temática, ya que nos ha resultado interesante indagar sobre una posible asociación entre la elección que un sujeto realiza respecto a una carrera universitaria y la presencia y/o prevalencia de ciertos rasgos psicopatológicos</a:t>
            </a:r>
            <a:r>
              <a:rPr lang="es-ES" sz="2800" dirty="0" smtClean="0">
                <a:solidFill>
                  <a:schemeClr val="tx2">
                    <a:lumMod val="50000"/>
                  </a:schemeClr>
                </a:solidFill>
              </a:rPr>
              <a:t>.</a:t>
            </a:r>
          </a:p>
          <a:p>
            <a:pPr marL="0" indent="0" algn="just">
              <a:lnSpc>
                <a:spcPct val="150000"/>
              </a:lnSpc>
              <a:buNone/>
            </a:pPr>
            <a:r>
              <a:rPr lang="es-ES" sz="2800" dirty="0" smtClean="0">
                <a:solidFill>
                  <a:schemeClr val="tx2">
                    <a:lumMod val="50000"/>
                  </a:schemeClr>
                </a:solidFill>
              </a:rPr>
              <a:t>La muestra se ha seleccionado en base al presupuesto de que a partir de dichas U.A., se obtendrían tres </a:t>
            </a:r>
            <a:r>
              <a:rPr lang="es-ES" sz="2800" dirty="0">
                <a:solidFill>
                  <a:schemeClr val="tx2">
                    <a:lumMod val="50000"/>
                  </a:schemeClr>
                </a:solidFill>
              </a:rPr>
              <a:t>perfiles con marcados rasgos específicos de cada área.    </a:t>
            </a:r>
            <a:endParaRPr lang="es-AR" sz="2800" dirty="0">
              <a:solidFill>
                <a:schemeClr val="tx2">
                  <a:lumMod val="50000"/>
                </a:schemeClr>
              </a:solidFill>
            </a:endParaRPr>
          </a:p>
          <a:p>
            <a:pPr marL="0" indent="0">
              <a:buNone/>
            </a:pPr>
            <a:endParaRPr lang="es-AR" dirty="0">
              <a:solidFill>
                <a:schemeClr val="tx2">
                  <a:lumMod val="50000"/>
                </a:schemeClr>
              </a:solidFill>
            </a:endParaRPr>
          </a:p>
        </p:txBody>
      </p:sp>
    </p:spTree>
    <p:extLst>
      <p:ext uri="{BB962C8B-B14F-4D97-AF65-F5344CB8AC3E}">
        <p14:creationId xmlns:p14="http://schemas.microsoft.com/office/powerpoint/2010/main" val="3017521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980728"/>
            <a:ext cx="8686800" cy="5099397"/>
          </a:xfrm>
        </p:spPr>
        <p:txBody>
          <a:bodyPr/>
          <a:lstStyle/>
          <a:p>
            <a:pPr marL="0" lvl="0" indent="0" algn="ctr">
              <a:lnSpc>
                <a:spcPct val="150000"/>
              </a:lnSpc>
              <a:spcBef>
                <a:spcPts val="0"/>
              </a:spcBef>
              <a:buClrTx/>
              <a:buSzTx/>
              <a:buNone/>
            </a:pPr>
            <a:r>
              <a:rPr lang="es-AR" sz="2000" dirty="0">
                <a:solidFill>
                  <a:schemeClr val="tx2">
                    <a:lumMod val="50000"/>
                  </a:schemeClr>
                </a:solidFill>
                <a:effectLst>
                  <a:outerShdw blurRad="38100" dist="38100" dir="2700000" algn="tl">
                    <a:srgbClr val="000000">
                      <a:alpha val="43137"/>
                    </a:srgbClr>
                  </a:outerShdw>
                </a:effectLst>
                <a:latin typeface="Copperplate Gothic Bold" pitchFamily="34" charset="0"/>
              </a:rPr>
              <a:t>La Universidad como un espacio de formación, socialización, construcción de ciudadanía. A  ella le es atinente velar por el bienestar emocional de sus estudiantes, </a:t>
            </a:r>
            <a:r>
              <a:rPr lang="es-AR" sz="2000" dirty="0" smtClean="0">
                <a:solidFill>
                  <a:schemeClr val="tx2">
                    <a:lumMod val="50000"/>
                  </a:schemeClr>
                </a:solidFill>
                <a:effectLst>
                  <a:outerShdw blurRad="38100" dist="38100" dir="2700000" algn="tl">
                    <a:srgbClr val="000000">
                      <a:alpha val="43137"/>
                    </a:srgbClr>
                  </a:outerShdw>
                </a:effectLst>
                <a:latin typeface="Copperplate Gothic Bold" pitchFamily="34" charset="0"/>
              </a:rPr>
              <a:t>que pronto </a:t>
            </a:r>
            <a:r>
              <a:rPr lang="es-AR" sz="2000" dirty="0">
                <a:solidFill>
                  <a:schemeClr val="tx2">
                    <a:lumMod val="50000"/>
                  </a:schemeClr>
                </a:solidFill>
                <a:effectLst>
                  <a:outerShdw blurRad="38100" dist="38100" dir="2700000" algn="tl">
                    <a:srgbClr val="000000">
                      <a:alpha val="43137"/>
                    </a:srgbClr>
                  </a:outerShdw>
                </a:effectLst>
                <a:latin typeface="Copperplate Gothic Bold" pitchFamily="34" charset="0"/>
              </a:rPr>
              <a:t>serán </a:t>
            </a:r>
            <a:r>
              <a:rPr lang="es-AR" sz="2000" dirty="0" smtClean="0">
                <a:solidFill>
                  <a:schemeClr val="tx2">
                    <a:lumMod val="50000"/>
                  </a:schemeClr>
                </a:solidFill>
                <a:effectLst>
                  <a:outerShdw blurRad="38100" dist="38100" dir="2700000" algn="tl">
                    <a:srgbClr val="000000">
                      <a:alpha val="43137"/>
                    </a:srgbClr>
                  </a:outerShdw>
                </a:effectLst>
                <a:latin typeface="Copperplate Gothic Bold" pitchFamily="34" charset="0"/>
              </a:rPr>
              <a:t>profesionales.</a:t>
            </a:r>
            <a:endParaRPr lang="es-AR" sz="2000" dirty="0">
              <a:solidFill>
                <a:schemeClr val="tx2">
                  <a:lumMod val="50000"/>
                </a:schemeClr>
              </a:solidFill>
              <a:effectLst>
                <a:outerShdw blurRad="38100" dist="38100" dir="2700000" algn="tl">
                  <a:srgbClr val="000000">
                    <a:alpha val="43137"/>
                  </a:srgbClr>
                </a:outerShdw>
              </a:effectLst>
              <a:latin typeface="Copperplate Gothic Bold" pitchFamily="34" charset="0"/>
            </a:endParaRPr>
          </a:p>
          <a:p>
            <a:pPr marL="0" lvl="0" indent="0" algn="ctr">
              <a:lnSpc>
                <a:spcPct val="150000"/>
              </a:lnSpc>
              <a:spcBef>
                <a:spcPts val="0"/>
              </a:spcBef>
              <a:buClrTx/>
              <a:buSzTx/>
              <a:buNone/>
            </a:pPr>
            <a:r>
              <a:rPr lang="es-AR" sz="2000" dirty="0" smtClean="0">
                <a:solidFill>
                  <a:schemeClr val="tx2">
                    <a:lumMod val="50000"/>
                  </a:schemeClr>
                </a:solidFill>
                <a:effectLst>
                  <a:outerShdw blurRad="38100" dist="38100" dir="2700000" algn="tl">
                    <a:srgbClr val="000000">
                      <a:alpha val="43137"/>
                    </a:srgbClr>
                  </a:outerShdw>
                </a:effectLst>
                <a:latin typeface="Copperplate Gothic Bold" pitchFamily="34" charset="0"/>
              </a:rPr>
              <a:t>La </a:t>
            </a:r>
            <a:r>
              <a:rPr lang="es-AR" sz="2000" dirty="0">
                <a:solidFill>
                  <a:schemeClr val="tx2">
                    <a:lumMod val="50000"/>
                  </a:schemeClr>
                </a:solidFill>
                <a:effectLst>
                  <a:outerShdw blurRad="38100" dist="38100" dir="2700000" algn="tl">
                    <a:srgbClr val="000000">
                      <a:alpha val="43137"/>
                    </a:srgbClr>
                  </a:outerShdw>
                </a:effectLst>
                <a:latin typeface="Copperplate Gothic Bold" pitchFamily="34" charset="0"/>
              </a:rPr>
              <a:t>salud mental es un derecho a construir y defender entre todos y para </a:t>
            </a:r>
            <a:r>
              <a:rPr lang="es-AR" sz="2000" dirty="0" smtClean="0">
                <a:solidFill>
                  <a:schemeClr val="tx2">
                    <a:lumMod val="50000"/>
                  </a:schemeClr>
                </a:solidFill>
                <a:effectLst>
                  <a:outerShdw blurRad="38100" dist="38100" dir="2700000" algn="tl">
                    <a:srgbClr val="000000">
                      <a:alpha val="43137"/>
                    </a:srgbClr>
                  </a:outerShdw>
                </a:effectLst>
                <a:latin typeface="Copperplate Gothic Bold" pitchFamily="34" charset="0"/>
              </a:rPr>
              <a:t>todos.</a:t>
            </a:r>
            <a:endParaRPr lang="es-AR" sz="2000" dirty="0">
              <a:solidFill>
                <a:schemeClr val="tx2">
                  <a:lumMod val="50000"/>
                </a:schemeClr>
              </a:solidFill>
              <a:effectLst>
                <a:outerShdw blurRad="38100" dist="38100" dir="2700000" algn="tl">
                  <a:srgbClr val="000000">
                    <a:alpha val="43137"/>
                  </a:srgbClr>
                </a:outerShdw>
              </a:effectLst>
              <a:latin typeface="Copperplate Gothic Bold" pitchFamily="34" charset="0"/>
            </a:endParaRPr>
          </a:p>
          <a:p>
            <a:endParaRPr lang="es-A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4145665"/>
            <a:ext cx="4248472" cy="228823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5554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par>
                          <p:cTn id="11" fill="hold">
                            <p:stCondLst>
                              <p:cond delay="500"/>
                            </p:stCondLst>
                            <p:childTnLst>
                              <p:par>
                                <p:cTn id="12" presetID="6" presetClass="entr" presetSubtype="16"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536"/>
            <a:ext cx="8686800" cy="838200"/>
          </a:xfrm>
          <a:effectLst>
            <a:outerShdw blurRad="63500" sx="102000" sy="102000" algn="ctr" rotWithShape="0">
              <a:prstClr val="black">
                <a:alpha val="40000"/>
              </a:prstClr>
            </a:outerShdw>
          </a:effectLst>
        </p:spPr>
        <p:txBody>
          <a:bodyPr>
            <a:normAutofit/>
          </a:bodyPr>
          <a:lstStyle/>
          <a:p>
            <a:pPr algn="ctr"/>
            <a:r>
              <a:rPr lang="es-AR" sz="4000" dirty="0" smtClean="0">
                <a:effectLst>
                  <a:outerShdw blurRad="63500" sx="102000" sy="102000" algn="ctr" rotWithShape="0">
                    <a:prstClr val="black">
                      <a:alpha val="40000"/>
                    </a:prstClr>
                  </a:outerShdw>
                </a:effectLst>
              </a:rPr>
              <a:t>objetivos</a:t>
            </a:r>
            <a:endParaRPr lang="es-AR" sz="4000" dirty="0">
              <a:effectLst>
                <a:outerShdw blurRad="63500" sx="102000" sy="102000" algn="ctr" rotWithShape="0">
                  <a:prstClr val="black">
                    <a:alpha val="40000"/>
                  </a:prstClr>
                </a:outerShdw>
              </a:effectLst>
            </a:endParaRPr>
          </a:p>
        </p:txBody>
      </p:sp>
      <p:graphicFrame>
        <p:nvGraphicFramePr>
          <p:cNvPr id="3" name="Diagram 2"/>
          <p:cNvGraphicFramePr/>
          <p:nvPr>
            <p:extLst>
              <p:ext uri="{D42A27DB-BD31-4B8C-83A1-F6EECF244321}">
                <p14:modId xmlns:p14="http://schemas.microsoft.com/office/powerpoint/2010/main" val="619845145"/>
              </p:ext>
            </p:extLst>
          </p:nvPr>
        </p:nvGraphicFramePr>
        <p:xfrm>
          <a:off x="36512" y="1278748"/>
          <a:ext cx="9144000" cy="557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207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554162"/>
            <a:ext cx="8208912" cy="4525963"/>
          </a:xfrm>
        </p:spPr>
        <p:txBody>
          <a:bodyPr>
            <a:normAutofit/>
          </a:bodyPr>
          <a:lstStyle/>
          <a:p>
            <a:pPr marL="0" indent="0" algn="just">
              <a:buNone/>
            </a:pPr>
            <a:endParaRPr lang="es-AR" sz="2400" dirty="0" smtClean="0">
              <a:solidFill>
                <a:schemeClr val="tx2">
                  <a:lumMod val="50000"/>
                </a:schemeClr>
              </a:solidFill>
              <a:latin typeface="Arial"/>
              <a:ea typeface="Calibri"/>
            </a:endParaRPr>
          </a:p>
          <a:p>
            <a:pPr marL="0" indent="0" algn="just">
              <a:lnSpc>
                <a:spcPct val="150000"/>
              </a:lnSpc>
              <a:buNone/>
            </a:pPr>
            <a:r>
              <a:rPr lang="es-AR" sz="2400" dirty="0" smtClean="0">
                <a:solidFill>
                  <a:schemeClr val="tx2">
                    <a:lumMod val="50000"/>
                  </a:schemeClr>
                </a:solidFill>
                <a:latin typeface="Arial"/>
                <a:ea typeface="Calibri"/>
              </a:rPr>
              <a:t>Existe </a:t>
            </a:r>
            <a:r>
              <a:rPr lang="es-AR" sz="2400" dirty="0">
                <a:solidFill>
                  <a:schemeClr val="tx2">
                    <a:lumMod val="50000"/>
                  </a:schemeClr>
                </a:solidFill>
                <a:latin typeface="Arial"/>
                <a:ea typeface="Calibri"/>
              </a:rPr>
              <a:t>una asociación entre la presencia de ciertos síntomas psicopatológicos y la elección de la carrera en los estudiantes universitarios; de forma tal que es esperable encontrar que sujetos con semejanzas en los mismos, tenderán a la elección de determinada Carrera </a:t>
            </a:r>
            <a:r>
              <a:rPr lang="es-AR" sz="2400" dirty="0" smtClean="0">
                <a:solidFill>
                  <a:schemeClr val="tx2">
                    <a:lumMod val="50000"/>
                  </a:schemeClr>
                </a:solidFill>
                <a:latin typeface="Arial"/>
                <a:ea typeface="Calibri"/>
              </a:rPr>
              <a:t>Universitaria.</a:t>
            </a:r>
            <a:endParaRPr lang="es-ES" sz="2400" dirty="0">
              <a:solidFill>
                <a:schemeClr val="tx2">
                  <a:lumMod val="50000"/>
                </a:schemeClr>
              </a:solidFill>
            </a:endParaRPr>
          </a:p>
        </p:txBody>
      </p:sp>
      <p:sp>
        <p:nvSpPr>
          <p:cNvPr id="4" name="3 Título"/>
          <p:cNvSpPr>
            <a:spLocks noGrp="1"/>
          </p:cNvSpPr>
          <p:nvPr>
            <p:ph type="title"/>
          </p:nvPr>
        </p:nvSpPr>
        <p:spPr>
          <a:xfrm>
            <a:off x="304800" y="214536"/>
            <a:ext cx="8686800" cy="838200"/>
          </a:xfrm>
          <a:effectLst>
            <a:outerShdw blurRad="63500" sx="102000" sy="102000" algn="ctr" rotWithShape="0">
              <a:prstClr val="black">
                <a:alpha val="40000"/>
              </a:prstClr>
            </a:outerShdw>
          </a:effectLst>
        </p:spPr>
        <p:txBody>
          <a:bodyPr>
            <a:normAutofit/>
          </a:bodyPr>
          <a:lstStyle/>
          <a:p>
            <a:pPr algn="ctr"/>
            <a:r>
              <a:rPr lang="es-AR" sz="4000" dirty="0" smtClean="0">
                <a:effectLst>
                  <a:outerShdw blurRad="63500" sx="102000" sy="102000" algn="ctr" rotWithShape="0">
                    <a:prstClr val="black">
                      <a:alpha val="40000"/>
                    </a:prstClr>
                  </a:outerShdw>
                </a:effectLst>
              </a:rPr>
              <a:t>HIPÓTESIS</a:t>
            </a:r>
            <a:endParaRPr lang="es-ES" sz="4000" dirty="0">
              <a:effectLst>
                <a:outerShdw blurRad="63500" sx="102000" sy="102000" algn="ctr" rotWithShape="0">
                  <a:prstClr val="black">
                    <a:alpha val="40000"/>
                  </a:prstClr>
                </a:outerShdw>
              </a:effectLst>
            </a:endParaRPr>
          </a:p>
        </p:txBody>
      </p:sp>
    </p:spTree>
    <p:extLst>
      <p:ext uri="{BB962C8B-B14F-4D97-AF65-F5344CB8AC3E}">
        <p14:creationId xmlns:p14="http://schemas.microsoft.com/office/powerpoint/2010/main" val="9689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16397375"/>
              </p:ext>
            </p:extLst>
          </p:nvPr>
        </p:nvGraphicFramePr>
        <p:xfrm>
          <a:off x="179512" y="404664"/>
          <a:ext cx="8884096"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87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536"/>
            <a:ext cx="8686800" cy="838200"/>
          </a:xfrm>
        </p:spPr>
        <p:txBody>
          <a:bodyPr/>
          <a:lstStyle/>
          <a:p>
            <a:pPr algn="ctr"/>
            <a:r>
              <a:rPr lang="es-AR" dirty="0">
                <a:effectLst>
                  <a:outerShdw blurRad="63500" sx="102000" sy="102000" algn="ctr" rotWithShape="0">
                    <a:prstClr val="black">
                      <a:alpha val="40000"/>
                    </a:prstClr>
                  </a:outerShdw>
                </a:effectLst>
              </a:rPr>
              <a:t>MARCO TEORICO</a:t>
            </a:r>
          </a:p>
        </p:txBody>
      </p:sp>
      <p:sp>
        <p:nvSpPr>
          <p:cNvPr id="3" name="2 Marcador de contenido"/>
          <p:cNvSpPr>
            <a:spLocks noGrp="1"/>
          </p:cNvSpPr>
          <p:nvPr>
            <p:ph idx="1"/>
          </p:nvPr>
        </p:nvSpPr>
        <p:spPr/>
        <p:txBody>
          <a:bodyPr/>
          <a:lstStyle/>
          <a:p>
            <a:pPr marL="0" indent="0" algn="ctr">
              <a:buNone/>
            </a:pPr>
            <a:endParaRPr lang="es-AR" dirty="0" smtClean="0"/>
          </a:p>
          <a:p>
            <a:pPr>
              <a:buSzPct val="100000"/>
              <a:buFont typeface="Arial" pitchFamily="34" charset="0"/>
              <a:buChar char="•"/>
            </a:pPr>
            <a:r>
              <a:rPr lang="es-AR" dirty="0" smtClean="0">
                <a:solidFill>
                  <a:schemeClr val="tx2">
                    <a:lumMod val="50000"/>
                  </a:schemeClr>
                </a:solidFill>
              </a:rPr>
              <a:t>Salud Mental</a:t>
            </a:r>
          </a:p>
          <a:p>
            <a:endParaRPr lang="es-AR" dirty="0" smtClean="0">
              <a:solidFill>
                <a:schemeClr val="tx2">
                  <a:lumMod val="50000"/>
                </a:schemeClr>
              </a:solidFill>
            </a:endParaRPr>
          </a:p>
          <a:p>
            <a:pPr>
              <a:buSzPct val="100000"/>
              <a:buFont typeface="Arial" pitchFamily="34" charset="0"/>
              <a:buChar char="•"/>
            </a:pPr>
            <a:r>
              <a:rPr lang="es-AR" dirty="0" smtClean="0">
                <a:solidFill>
                  <a:schemeClr val="tx2">
                    <a:lumMod val="50000"/>
                  </a:schemeClr>
                </a:solidFill>
              </a:rPr>
              <a:t>Psicopatología</a:t>
            </a:r>
          </a:p>
          <a:p>
            <a:pPr marL="0" indent="0">
              <a:buNone/>
            </a:pPr>
            <a:endParaRPr lang="es-AR" dirty="0" smtClean="0">
              <a:solidFill>
                <a:schemeClr val="tx2">
                  <a:lumMod val="50000"/>
                </a:schemeClr>
              </a:solidFill>
            </a:endParaRPr>
          </a:p>
          <a:p>
            <a:pPr>
              <a:buSzPct val="100000"/>
              <a:buFont typeface="Arial" pitchFamily="34" charset="0"/>
              <a:buChar char="•"/>
            </a:pPr>
            <a:r>
              <a:rPr lang="es-AR" dirty="0" smtClean="0">
                <a:solidFill>
                  <a:schemeClr val="tx2">
                    <a:lumMod val="50000"/>
                  </a:schemeClr>
                </a:solidFill>
              </a:rPr>
              <a:t>Estudiantes universitarios</a:t>
            </a:r>
            <a:endParaRPr lang="es-AR" dirty="0">
              <a:solidFill>
                <a:schemeClr val="tx2">
                  <a:lumMod val="50000"/>
                </a:schemeClr>
              </a:solidFill>
            </a:endParaRPr>
          </a:p>
        </p:txBody>
      </p:sp>
    </p:spTree>
    <p:extLst>
      <p:ext uri="{BB962C8B-B14F-4D97-AF65-F5344CB8AC3E}">
        <p14:creationId xmlns:p14="http://schemas.microsoft.com/office/powerpoint/2010/main" val="321189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536"/>
            <a:ext cx="8686800" cy="838200"/>
          </a:xfrm>
          <a:effectLst/>
        </p:spPr>
        <p:txBody>
          <a:bodyPr>
            <a:normAutofit/>
          </a:bodyPr>
          <a:lstStyle/>
          <a:p>
            <a:pPr algn="ctr"/>
            <a:r>
              <a:rPr lang="es-AR" sz="4000" dirty="0" smtClean="0">
                <a:effectLst>
                  <a:outerShdw blurRad="63500" sx="102000" sy="102000" algn="ctr" rotWithShape="0">
                    <a:prstClr val="black">
                      <a:alpha val="40000"/>
                    </a:prstClr>
                  </a:outerShdw>
                </a:effectLst>
              </a:rPr>
              <a:t>Salud mental</a:t>
            </a:r>
            <a:endParaRPr lang="es-AR" sz="4000" dirty="0">
              <a:effectLst>
                <a:outerShdw blurRad="63500" sx="102000" sy="102000" algn="ctr" rotWithShape="0">
                  <a:prstClr val="black">
                    <a:alpha val="40000"/>
                  </a:prstClr>
                </a:outerShdw>
              </a:effectLst>
            </a:endParaRPr>
          </a:p>
        </p:txBody>
      </p:sp>
      <p:sp>
        <p:nvSpPr>
          <p:cNvPr id="3" name="2 Marcador de contenido"/>
          <p:cNvSpPr>
            <a:spLocks noGrp="1"/>
          </p:cNvSpPr>
          <p:nvPr>
            <p:ph idx="1"/>
          </p:nvPr>
        </p:nvSpPr>
        <p:spPr>
          <a:xfrm>
            <a:off x="251520" y="1567333"/>
            <a:ext cx="8686800" cy="4525963"/>
          </a:xfrm>
        </p:spPr>
        <p:txBody>
          <a:bodyPr>
            <a:normAutofit/>
          </a:bodyPr>
          <a:lstStyle/>
          <a:p>
            <a:pPr marL="0" indent="0" algn="just">
              <a:buNone/>
            </a:pPr>
            <a:r>
              <a:rPr lang="es-AR" sz="2200" dirty="0" smtClean="0">
                <a:solidFill>
                  <a:schemeClr val="tx2">
                    <a:lumMod val="50000"/>
                  </a:schemeClr>
                </a:solidFill>
              </a:rPr>
              <a:t>La OMS define a la </a:t>
            </a:r>
            <a:r>
              <a:rPr lang="es-AR" sz="2200" dirty="0">
                <a:solidFill>
                  <a:schemeClr val="tx2">
                    <a:lumMod val="50000"/>
                  </a:schemeClr>
                </a:solidFill>
              </a:rPr>
              <a:t>salud mental </a:t>
            </a:r>
            <a:r>
              <a:rPr lang="es-AR" sz="2200" dirty="0" smtClean="0">
                <a:solidFill>
                  <a:schemeClr val="tx2">
                    <a:lumMod val="50000"/>
                  </a:schemeClr>
                </a:solidFill>
              </a:rPr>
              <a:t>como </a:t>
            </a:r>
            <a:r>
              <a:rPr lang="es-AR" sz="2200" dirty="0">
                <a:solidFill>
                  <a:schemeClr val="tx2">
                    <a:lumMod val="50000"/>
                  </a:schemeClr>
                </a:solidFill>
              </a:rPr>
              <a:t>un estado de bienestar en el cual el individuo es consciente de sus propias capacidades, puede afrontar las tensiones normales de la vida, puede trabajar de forma productiva y fructífera y es capaz de hacer una contribución a su comunidad. </a:t>
            </a:r>
            <a:r>
              <a:rPr lang="es-AR" sz="2200" dirty="0" smtClean="0">
                <a:solidFill>
                  <a:schemeClr val="tx2">
                    <a:lumMod val="50000"/>
                  </a:schemeClr>
                </a:solidFill>
              </a:rPr>
              <a:t>Es decir que </a:t>
            </a:r>
            <a:r>
              <a:rPr lang="es-AR" sz="2200" dirty="0">
                <a:solidFill>
                  <a:schemeClr val="tx2">
                    <a:lumMod val="50000"/>
                  </a:schemeClr>
                </a:solidFill>
              </a:rPr>
              <a:t>no implica ausencia de enfermedad, sino presencia de bienestar, donde influyen aspectos como autonomía funcional, una percepción adecuada de la realidad, una correcta adaptación y respuestas apropiadas a los estímulos del medio, a las relaciones interpersonales, donde el sujeto se pueda percibir bien (buen autoconcepto) y tener confianza en sí mismo, como también tener estrategias de afrontamiento ajustadas a las demandas (OMS, 2011).</a:t>
            </a:r>
          </a:p>
          <a:p>
            <a:endParaRPr lang="es-AR" dirty="0"/>
          </a:p>
        </p:txBody>
      </p:sp>
    </p:spTree>
    <p:extLst>
      <p:ext uri="{BB962C8B-B14F-4D97-AF65-F5344CB8AC3E}">
        <p14:creationId xmlns:p14="http://schemas.microsoft.com/office/powerpoint/2010/main" val="3438802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268760"/>
            <a:ext cx="8686800" cy="5446431"/>
          </a:xfrm>
        </p:spPr>
        <p:txBody>
          <a:bodyPr>
            <a:normAutofit/>
          </a:bodyPr>
          <a:lstStyle/>
          <a:p>
            <a:pPr indent="0" algn="just">
              <a:lnSpc>
                <a:spcPct val="120000"/>
              </a:lnSpc>
              <a:buClr>
                <a:srgbClr val="4F81BD"/>
              </a:buClr>
              <a:buNone/>
            </a:pPr>
            <a:endParaRPr lang="es-ES" sz="2000" dirty="0" smtClean="0">
              <a:solidFill>
                <a:schemeClr val="tx1"/>
              </a:solidFill>
              <a:ea typeface="Calibri"/>
              <a:cs typeface="Arial"/>
            </a:endParaRPr>
          </a:p>
          <a:p>
            <a:pPr indent="0" algn="just">
              <a:buClr>
                <a:srgbClr val="4F81BD"/>
              </a:buClr>
              <a:buNone/>
            </a:pPr>
            <a:r>
              <a:rPr lang="es-ES" sz="2000" dirty="0" smtClean="0">
                <a:solidFill>
                  <a:schemeClr val="tx2">
                    <a:lumMod val="50000"/>
                  </a:schemeClr>
                </a:solidFill>
                <a:ea typeface="Calibri"/>
                <a:cs typeface="Arial"/>
              </a:rPr>
              <a:t>La </a:t>
            </a:r>
            <a:r>
              <a:rPr lang="es-ES" sz="2000" dirty="0">
                <a:solidFill>
                  <a:schemeClr val="tx2">
                    <a:lumMod val="50000"/>
                  </a:schemeClr>
                </a:solidFill>
                <a:ea typeface="Calibri"/>
                <a:cs typeface="Arial"/>
              </a:rPr>
              <a:t>psicopatología, es una disciplina teórico-clínica</a:t>
            </a:r>
            <a:r>
              <a:rPr lang="es-ES" sz="2000" dirty="0" smtClean="0">
                <a:solidFill>
                  <a:schemeClr val="tx2">
                    <a:lumMod val="50000"/>
                  </a:schemeClr>
                </a:solidFill>
                <a:ea typeface="Calibri"/>
                <a:cs typeface="Arial"/>
              </a:rPr>
              <a:t>,</a:t>
            </a:r>
            <a:r>
              <a:rPr lang="es-ES" sz="2000" dirty="0">
                <a:solidFill>
                  <a:schemeClr val="tx2">
                    <a:lumMod val="50000"/>
                  </a:schemeClr>
                </a:solidFill>
                <a:ea typeface="Calibri"/>
                <a:cs typeface="Arial"/>
              </a:rPr>
              <a:t> que estudia, organiza, clasifica la conducta anómala y las diferentes alteraciones que de allí se desprenden. </a:t>
            </a:r>
            <a:r>
              <a:rPr lang="es-ES" sz="2000" dirty="0" smtClean="0">
                <a:solidFill>
                  <a:schemeClr val="tx2">
                    <a:lumMod val="50000"/>
                  </a:schemeClr>
                </a:solidFill>
                <a:ea typeface="Calibri"/>
                <a:cs typeface="Arial"/>
              </a:rPr>
              <a:t> Parte </a:t>
            </a:r>
            <a:r>
              <a:rPr lang="es-ES" sz="2000" dirty="0">
                <a:solidFill>
                  <a:schemeClr val="tx2">
                    <a:lumMod val="50000"/>
                  </a:schemeClr>
                </a:solidFill>
                <a:ea typeface="Calibri"/>
                <a:cs typeface="Arial"/>
              </a:rPr>
              <a:t>de la observación minuciosa y el estudio de los pacientes con diversas expresiones de perturbaciones mentales y </a:t>
            </a:r>
            <a:r>
              <a:rPr lang="es-ES" sz="2000" dirty="0" smtClean="0">
                <a:solidFill>
                  <a:schemeClr val="tx2">
                    <a:lumMod val="50000"/>
                  </a:schemeClr>
                </a:solidFill>
                <a:ea typeface="Calibri"/>
                <a:cs typeface="Arial"/>
              </a:rPr>
              <a:t>psíquicas. La misma pretende </a:t>
            </a:r>
            <a:r>
              <a:rPr lang="es-ES" sz="2000" dirty="0">
                <a:solidFill>
                  <a:schemeClr val="tx2">
                    <a:lumMod val="50000"/>
                  </a:schemeClr>
                </a:solidFill>
                <a:ea typeface="Calibri"/>
                <a:cs typeface="Arial"/>
              </a:rPr>
              <a:t>lograr</a:t>
            </a:r>
            <a:r>
              <a:rPr lang="es-ES" sz="2000" dirty="0" smtClean="0">
                <a:solidFill>
                  <a:schemeClr val="tx2">
                    <a:lumMod val="50000"/>
                  </a:schemeClr>
                </a:solidFill>
                <a:ea typeface="Calibri"/>
                <a:cs typeface="Arial"/>
              </a:rPr>
              <a:t>:</a:t>
            </a:r>
          </a:p>
          <a:p>
            <a:pPr indent="0" algn="just">
              <a:buClr>
                <a:srgbClr val="4F81BD"/>
              </a:buClr>
              <a:buNone/>
            </a:pPr>
            <a:endParaRPr lang="es-ES" sz="2000" dirty="0">
              <a:solidFill>
                <a:schemeClr val="tx2">
                  <a:lumMod val="50000"/>
                </a:schemeClr>
              </a:solidFill>
              <a:ea typeface="Calibri"/>
              <a:cs typeface="Times New Roman"/>
            </a:endParaRPr>
          </a:p>
          <a:p>
            <a:pPr marL="685800" algn="just">
              <a:buSzPct val="100000"/>
              <a:buFont typeface="Arial" panose="020B0604020202020204" pitchFamily="34" charset="0"/>
              <a:buChar char="•"/>
            </a:pPr>
            <a:r>
              <a:rPr lang="es-ES" sz="2000" dirty="0" smtClean="0">
                <a:solidFill>
                  <a:schemeClr val="tx2">
                    <a:lumMod val="50000"/>
                  </a:schemeClr>
                </a:solidFill>
                <a:ea typeface="Calibri"/>
                <a:cs typeface="Arial"/>
              </a:rPr>
              <a:t>Una </a:t>
            </a:r>
            <a:r>
              <a:rPr lang="es-ES" sz="2000" dirty="0">
                <a:solidFill>
                  <a:schemeClr val="tx2">
                    <a:lumMod val="50000"/>
                  </a:schemeClr>
                </a:solidFill>
                <a:ea typeface="Calibri"/>
                <a:cs typeface="Arial"/>
              </a:rPr>
              <a:t>ordenación sistemática de las anormalidades mentales.</a:t>
            </a:r>
            <a:endParaRPr lang="es-ES" sz="2000" dirty="0">
              <a:solidFill>
                <a:schemeClr val="tx2">
                  <a:lumMod val="50000"/>
                </a:schemeClr>
              </a:solidFill>
              <a:ea typeface="Calibri"/>
              <a:cs typeface="Times New Roman"/>
            </a:endParaRPr>
          </a:p>
          <a:p>
            <a:pPr marL="685800" algn="just">
              <a:buSzPct val="100000"/>
              <a:buFont typeface="Arial" panose="020B0604020202020204" pitchFamily="34" charset="0"/>
              <a:buChar char="•"/>
            </a:pPr>
            <a:r>
              <a:rPr lang="es-ES" sz="2000" dirty="0" smtClean="0">
                <a:solidFill>
                  <a:schemeClr val="tx2">
                    <a:lumMod val="50000"/>
                  </a:schemeClr>
                </a:solidFill>
                <a:ea typeface="Calibri"/>
                <a:cs typeface="Arial"/>
              </a:rPr>
              <a:t>Un </a:t>
            </a:r>
            <a:r>
              <a:rPr lang="es-ES" sz="2000" dirty="0">
                <a:solidFill>
                  <a:schemeClr val="tx2">
                    <a:lumMod val="50000"/>
                  </a:schemeClr>
                </a:solidFill>
                <a:ea typeface="Calibri"/>
                <a:cs typeface="Arial"/>
              </a:rPr>
              <a:t>reconocimiento de la etiología, sintomatología y proceso de las </a:t>
            </a:r>
            <a:r>
              <a:rPr lang="es-ES" sz="2000" dirty="0" smtClean="0">
                <a:solidFill>
                  <a:schemeClr val="tx2">
                    <a:lumMod val="50000"/>
                  </a:schemeClr>
                </a:solidFill>
                <a:ea typeface="Calibri"/>
                <a:cs typeface="Arial"/>
              </a:rPr>
              <a:t>mismas.</a:t>
            </a:r>
            <a:endParaRPr lang="es-ES" sz="2000" dirty="0">
              <a:solidFill>
                <a:schemeClr val="tx2">
                  <a:lumMod val="50000"/>
                </a:schemeClr>
              </a:solidFill>
              <a:ea typeface="Calibri"/>
              <a:cs typeface="Times New Roman"/>
            </a:endParaRPr>
          </a:p>
          <a:p>
            <a:pPr marL="685800" algn="just">
              <a:buSzPct val="100000"/>
              <a:buFont typeface="Arial" panose="020B0604020202020204" pitchFamily="34" charset="0"/>
              <a:buChar char="•"/>
            </a:pPr>
            <a:r>
              <a:rPr lang="es-ES" sz="2000" dirty="0" smtClean="0">
                <a:solidFill>
                  <a:schemeClr val="tx2">
                    <a:lumMod val="50000"/>
                  </a:schemeClr>
                </a:solidFill>
                <a:ea typeface="Calibri"/>
                <a:cs typeface="Arial"/>
              </a:rPr>
              <a:t>La </a:t>
            </a:r>
            <a:r>
              <a:rPr lang="es-ES" sz="2000" dirty="0">
                <a:solidFill>
                  <a:schemeClr val="tx2">
                    <a:lumMod val="50000"/>
                  </a:schemeClr>
                </a:solidFill>
                <a:ea typeface="Calibri"/>
                <a:cs typeface="Arial"/>
              </a:rPr>
              <a:t>comprensión de la experiencia </a:t>
            </a:r>
            <a:r>
              <a:rPr lang="es-ES" sz="2000" dirty="0" smtClean="0">
                <a:solidFill>
                  <a:schemeClr val="tx2">
                    <a:lumMod val="50000"/>
                  </a:schemeClr>
                </a:solidFill>
                <a:ea typeface="Calibri"/>
                <a:cs typeface="Arial"/>
              </a:rPr>
              <a:t>mórbida.</a:t>
            </a:r>
            <a:endParaRPr lang="es-AR" sz="3600" dirty="0">
              <a:solidFill>
                <a:schemeClr val="tx2">
                  <a:lumMod val="50000"/>
                </a:schemeClr>
              </a:solidFill>
            </a:endParaRPr>
          </a:p>
          <a:p>
            <a:pPr indent="0" algn="just">
              <a:lnSpc>
                <a:spcPct val="200000"/>
              </a:lnSpc>
              <a:spcAft>
                <a:spcPts val="0"/>
              </a:spcAft>
              <a:buNone/>
            </a:pPr>
            <a:endParaRPr lang="es-ES" sz="4000" dirty="0">
              <a:solidFill>
                <a:schemeClr val="tx1"/>
              </a:solidFill>
              <a:ea typeface="Calibri"/>
              <a:cs typeface="Times New Roman"/>
            </a:endParaRPr>
          </a:p>
          <a:p>
            <a:pPr marL="0" indent="0" algn="just">
              <a:buNone/>
            </a:pPr>
            <a:endParaRPr lang="es-ES" dirty="0"/>
          </a:p>
        </p:txBody>
      </p:sp>
      <p:sp>
        <p:nvSpPr>
          <p:cNvPr id="2" name="Title 1"/>
          <p:cNvSpPr>
            <a:spLocks noGrp="1"/>
          </p:cNvSpPr>
          <p:nvPr>
            <p:ph type="title"/>
          </p:nvPr>
        </p:nvSpPr>
        <p:spPr>
          <a:xfrm>
            <a:off x="304800" y="214536"/>
            <a:ext cx="8686800" cy="838200"/>
          </a:xfrm>
        </p:spPr>
        <p:txBody>
          <a:bodyPr>
            <a:normAutofit/>
          </a:bodyPr>
          <a:lstStyle/>
          <a:p>
            <a:pPr algn="ctr"/>
            <a:r>
              <a:rPr lang="es-AR" sz="4000" dirty="0" smtClean="0">
                <a:effectLst>
                  <a:outerShdw blurRad="63500" sx="102000" sy="102000" algn="ctr" rotWithShape="0">
                    <a:prstClr val="black">
                      <a:alpha val="40000"/>
                    </a:prstClr>
                  </a:outerShdw>
                </a:effectLst>
              </a:rPr>
              <a:t>PSICOPATOLOGIA</a:t>
            </a:r>
            <a:endParaRPr lang="es-AR" sz="4000" dirty="0">
              <a:effectLst>
                <a:outerShdw blurRad="63500" sx="102000" sy="102000" algn="ctr" rotWithShape="0">
                  <a:prstClr val="black">
                    <a:alpha val="40000"/>
                  </a:prstClr>
                </a:outerShdw>
              </a:effectLst>
            </a:endParaRPr>
          </a:p>
        </p:txBody>
      </p:sp>
      <p:pic>
        <p:nvPicPr>
          <p:cNvPr id="5" name="Picture 2" descr="Resultado de imagen para psicopatologi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128" y="4741989"/>
            <a:ext cx="2448272" cy="176221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913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536"/>
            <a:ext cx="8686800" cy="838200"/>
          </a:xfrm>
        </p:spPr>
        <p:txBody>
          <a:bodyPr/>
          <a:lstStyle/>
          <a:p>
            <a:pPr algn="ctr"/>
            <a:r>
              <a:rPr lang="es-AR" dirty="0" smtClean="0">
                <a:effectLst>
                  <a:outerShdw blurRad="63500" sx="102000" sy="102000" algn="ctr" rotWithShape="0">
                    <a:prstClr val="black">
                      <a:alpha val="40000"/>
                    </a:prstClr>
                  </a:outerShdw>
                </a:effectLst>
              </a:rPr>
              <a:t>ESTUDIANTES UNIVERSITARIOS</a:t>
            </a:r>
            <a:endParaRPr lang="es-AR" dirty="0">
              <a:effectLst>
                <a:outerShdw blurRad="63500" sx="102000" sy="102000" algn="ctr" rotWithShape="0">
                  <a:prstClr val="black">
                    <a:alpha val="40000"/>
                  </a:prstClr>
                </a:outerShdw>
              </a:effectLst>
            </a:endParaRPr>
          </a:p>
        </p:txBody>
      </p:sp>
      <p:sp>
        <p:nvSpPr>
          <p:cNvPr id="3" name="2 Marcador de contenido"/>
          <p:cNvSpPr>
            <a:spLocks noGrp="1"/>
          </p:cNvSpPr>
          <p:nvPr>
            <p:ph idx="1"/>
          </p:nvPr>
        </p:nvSpPr>
        <p:spPr/>
        <p:txBody>
          <a:bodyPr>
            <a:normAutofit/>
          </a:bodyPr>
          <a:lstStyle/>
          <a:p>
            <a:pPr marL="0" indent="0" algn="just">
              <a:buNone/>
            </a:pPr>
            <a:r>
              <a:rPr lang="es-AR" sz="2000" dirty="0" smtClean="0">
                <a:solidFill>
                  <a:schemeClr val="tx2">
                    <a:lumMod val="50000"/>
                  </a:schemeClr>
                </a:solidFill>
              </a:rPr>
              <a:t>Las </a:t>
            </a:r>
            <a:r>
              <a:rPr lang="es-AR" sz="2000" dirty="0">
                <a:solidFill>
                  <a:schemeClr val="tx2">
                    <a:lumMod val="50000"/>
                  </a:schemeClr>
                </a:solidFill>
              </a:rPr>
              <a:t>características particulares de un determinado contexto se combinan con las características individuales de un joven, para predisponer o facilitar conductas de riesgo o cuadros de salud mental. Por ello, resulta fundamental atender a la calidad de los contextos sociales y el rol que ellos juegan en modular, prevenir o reducir las conductas de riesgo, así como en facilitar la emergencia de salud o enfermedad. En este </a:t>
            </a:r>
            <a:r>
              <a:rPr lang="es-AR" sz="2000" dirty="0" smtClean="0">
                <a:solidFill>
                  <a:schemeClr val="tx2">
                    <a:lumMod val="50000"/>
                  </a:schemeClr>
                </a:solidFill>
              </a:rPr>
              <a:t>sentido el contexto </a:t>
            </a:r>
            <a:r>
              <a:rPr lang="es-AR" sz="2000" dirty="0">
                <a:solidFill>
                  <a:schemeClr val="tx2">
                    <a:lumMod val="50000"/>
                  </a:schemeClr>
                </a:solidFill>
              </a:rPr>
              <a:t>universitario podría estar desempeñando un rol en la generación de sintomatología de sus estudiantes, así como también ofrecer posibilidades de intervención preventiva (</a:t>
            </a:r>
            <a:r>
              <a:rPr lang="es-AR" sz="2000" dirty="0" err="1">
                <a:solidFill>
                  <a:schemeClr val="tx2">
                    <a:lumMod val="50000"/>
                  </a:schemeClr>
                </a:solidFill>
              </a:rPr>
              <a:t>Florenzano</a:t>
            </a:r>
            <a:r>
              <a:rPr lang="es-AR" sz="2000" dirty="0">
                <a:solidFill>
                  <a:schemeClr val="tx2">
                    <a:lumMod val="50000"/>
                  </a:schemeClr>
                </a:solidFill>
              </a:rPr>
              <a:t>, 2006</a:t>
            </a:r>
            <a:r>
              <a:rPr lang="es-AR" sz="2000" dirty="0" smtClean="0">
                <a:solidFill>
                  <a:schemeClr val="tx2">
                    <a:lumMod val="50000"/>
                  </a:schemeClr>
                </a:solidFill>
              </a:rPr>
              <a:t>).</a:t>
            </a:r>
          </a:p>
          <a:p>
            <a:pPr marL="0" indent="0" algn="just">
              <a:buNone/>
            </a:pPr>
            <a:endParaRPr lang="es-AR" sz="2000" dirty="0" smtClean="0">
              <a:solidFill>
                <a:schemeClr val="tx2">
                  <a:lumMod val="50000"/>
                </a:schemeClr>
              </a:solidFill>
            </a:endParaRPr>
          </a:p>
          <a:p>
            <a:pPr marL="0" indent="0" algn="just">
              <a:buNone/>
            </a:pPr>
            <a:r>
              <a:rPr lang="es-AR" sz="2000" dirty="0" smtClean="0">
                <a:solidFill>
                  <a:schemeClr val="tx2">
                    <a:lumMod val="50000"/>
                  </a:schemeClr>
                </a:solidFill>
              </a:rPr>
              <a:t>El </a:t>
            </a:r>
            <a:r>
              <a:rPr lang="es-AR" sz="2000" dirty="0">
                <a:solidFill>
                  <a:schemeClr val="tx2">
                    <a:lumMod val="50000"/>
                  </a:schemeClr>
                </a:solidFill>
              </a:rPr>
              <a:t>estudiantado universitario constituye una población altamente heterogénea en múltiples aspectos: edad, nivel socio-económico, experiencia laboral y social, estudios previos, recursos cognitivos, apoyo familiar y social, etc. (</a:t>
            </a:r>
            <a:r>
              <a:rPr lang="es-AR" sz="2000" dirty="0" err="1">
                <a:solidFill>
                  <a:schemeClr val="tx2">
                    <a:lumMod val="50000"/>
                  </a:schemeClr>
                </a:solidFill>
              </a:rPr>
              <a:t>Mastache</a:t>
            </a:r>
            <a:r>
              <a:rPr lang="es-AR" sz="2000" dirty="0">
                <a:solidFill>
                  <a:schemeClr val="tx2">
                    <a:lumMod val="50000"/>
                  </a:schemeClr>
                </a:solidFill>
              </a:rPr>
              <a:t>, 2011)</a:t>
            </a:r>
          </a:p>
          <a:p>
            <a:pPr marL="0" indent="0">
              <a:buNone/>
            </a:pPr>
            <a:endParaRPr lang="es-AR" sz="2000" dirty="0"/>
          </a:p>
        </p:txBody>
      </p:sp>
    </p:spTree>
    <p:extLst>
      <p:ext uri="{BB962C8B-B14F-4D97-AF65-F5344CB8AC3E}">
        <p14:creationId xmlns:p14="http://schemas.microsoft.com/office/powerpoint/2010/main" val="711622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22237</TotalTime>
  <Words>1613</Words>
  <Application>Microsoft Office PowerPoint</Application>
  <PresentationFormat>Presentación en pantalla (4:3)</PresentationFormat>
  <Paragraphs>170</Paragraphs>
  <Slides>20</Slides>
  <Notes>2</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 Universidad Nacional de Mar del Plata  Facultad de Psicología  Investigación de Pregrado  Informe Final del Trabajo de Investigación    correspondiente al requisito curricular conforme O.C.S 143/89    </vt:lpstr>
      <vt:lpstr>Motivos</vt:lpstr>
      <vt:lpstr>objetivos</vt:lpstr>
      <vt:lpstr>HIPÓTESIS</vt:lpstr>
      <vt:lpstr>Presentación de PowerPoint</vt:lpstr>
      <vt:lpstr>MARCO TEORICO</vt:lpstr>
      <vt:lpstr>Salud mental</vt:lpstr>
      <vt:lpstr>PSICOPATOLOGIA</vt:lpstr>
      <vt:lpstr>ESTUDIANTES UNIVERSITARIOS</vt:lpstr>
      <vt:lpstr>Presentación de PowerPoint</vt:lpstr>
      <vt:lpstr>Presentación de PowerPoint</vt:lpstr>
      <vt:lpstr>resultados</vt:lpstr>
      <vt:lpstr>Presentación de PowerPoint</vt:lpstr>
      <vt:lpstr>Presentación de PowerPoint</vt:lpstr>
      <vt:lpstr>Presentación de PowerPoint</vt:lpstr>
      <vt:lpstr>Presentación de PowerPoint</vt:lpstr>
      <vt:lpstr>Presentación de PowerPoint</vt:lpstr>
      <vt:lpstr>Presentación de PowerPoint</vt:lpstr>
      <vt:lpstr>El para qué</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Mar del Plata  Facultad de Psicología  Investigación de Pregrado  Informe Final del Trabajo de Investigación    correspondiente al requisito curricular conforme O.C.S 143/89</dc:title>
  <dc:creator>Usuario</dc:creator>
  <cp:lastModifiedBy>silvana</cp:lastModifiedBy>
  <cp:revision>85</cp:revision>
  <dcterms:modified xsi:type="dcterms:W3CDTF">2017-07-03T23:38:53Z</dcterms:modified>
</cp:coreProperties>
</file>