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sldIdLst>
    <p:sldId id="256" r:id="rId2"/>
    <p:sldId id="257" r:id="rId3"/>
    <p:sldId id="289" r:id="rId4"/>
    <p:sldId id="288" r:id="rId5"/>
    <p:sldId id="287" r:id="rId6"/>
    <p:sldId id="286" r:id="rId7"/>
    <p:sldId id="290" r:id="rId8"/>
    <p:sldId id="261" r:id="rId9"/>
    <p:sldId id="262" r:id="rId10"/>
    <p:sldId id="263" r:id="rId11"/>
    <p:sldId id="291" r:id="rId12"/>
    <p:sldId id="292" r:id="rId13"/>
    <p:sldId id="265" r:id="rId14"/>
    <p:sldId id="266" r:id="rId15"/>
    <p:sldId id="269" r:id="rId16"/>
    <p:sldId id="272" r:id="rId17"/>
    <p:sldId id="274" r:id="rId18"/>
    <p:sldId id="293" r:id="rId19"/>
    <p:sldId id="276" r:id="rId20"/>
    <p:sldId id="278" r:id="rId21"/>
    <p:sldId id="280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6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970B1-8797-4DAA-8641-8219E2E36D03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5649B-C04E-48AF-AC75-6C5D42F180D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Alumna: </a:t>
            </a:r>
            <a:r>
              <a:rPr lang="es-ES" dirty="0" err="1" smtClean="0"/>
              <a:t>Virgili</a:t>
            </a:r>
            <a:r>
              <a:rPr lang="es-ES" dirty="0" smtClean="0"/>
              <a:t>, María del Carmen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649B-C04E-48AF-AC75-6C5D42F180D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649B-C04E-48AF-AC75-6C5D42F180D4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3E958C7-74C9-4C84-9654-35C171130284}" type="datetimeFigureOut">
              <a:rPr lang="es-ES" smtClean="0"/>
              <a:pPr/>
              <a:t>15/05/2017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38D1BC-E017-412A-974B-12FC4C798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8858312" cy="621510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br>
              <a:rPr lang="es-ES" dirty="0"/>
            </a:br>
            <a:r>
              <a:rPr lang="es-ES" dirty="0"/>
              <a:t> </a:t>
            </a:r>
            <a:r>
              <a:rPr lang="es-ES" sz="4000" dirty="0"/>
              <a:t> </a:t>
            </a: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sz="40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Tesis de </a:t>
            </a:r>
            <a:r>
              <a:rPr lang="es-ES" sz="4000" u="sng" dirty="0" err="1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PREGrado</a:t>
            </a:r>
            <a: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ES" sz="3600" u="sng" dirty="0" smtClean="0">
                <a:ln>
                  <a:solidFill>
                    <a:schemeClr val="accent1">
                      <a:lumMod val="60000"/>
                      <a:lumOff val="40000"/>
                      <a:alpha val="91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ES" sz="3600" dirty="0" smtClean="0"/>
              <a:t>“Estudio del Capital Psicológico Positivo en el trabajo. Comportamiento de las variables de </a:t>
            </a:r>
            <a:r>
              <a:rPr lang="es-ES" sz="3600" dirty="0" err="1" smtClean="0"/>
              <a:t>Engagement</a:t>
            </a:r>
            <a:r>
              <a:rPr lang="es-ES" sz="3600" dirty="0" smtClean="0"/>
              <a:t>, Satisfacción con la vida y clima organizacional en organizaciones del sector público y privado</a:t>
            </a:r>
            <a:r>
              <a:rPr lang="es-ES" dirty="0" smtClean="0"/>
              <a:t>”</a:t>
            </a:r>
            <a:br>
              <a:rPr lang="es-ES" dirty="0" smtClean="0"/>
            </a:br>
            <a:r>
              <a:rPr lang="es-ES" dirty="0"/>
              <a:t> 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3886200"/>
            <a:ext cx="8429684" cy="2757510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algn="l"/>
            <a:endParaRPr lang="es-ES" b="1" i="1" u="sng" dirty="0" smtClean="0">
              <a:solidFill>
                <a:schemeClr val="tx1"/>
              </a:solidFill>
            </a:endParaRPr>
          </a:p>
          <a:p>
            <a:pPr algn="l"/>
            <a:r>
              <a:rPr lang="es-ES" b="1" i="1" u="sng" dirty="0" smtClean="0">
                <a:solidFill>
                  <a:schemeClr val="tx1"/>
                </a:solidFill>
              </a:rPr>
              <a:t>Alumna</a:t>
            </a:r>
            <a:r>
              <a:rPr lang="es-ES" i="1" dirty="0" smtClean="0">
                <a:solidFill>
                  <a:schemeClr val="tx1"/>
                </a:solidFill>
              </a:rPr>
              <a:t>: </a:t>
            </a:r>
            <a:r>
              <a:rPr lang="es-ES" i="1" dirty="0" err="1" smtClean="0">
                <a:solidFill>
                  <a:schemeClr val="tx1"/>
                </a:solidFill>
              </a:rPr>
              <a:t>Virgili</a:t>
            </a:r>
            <a:r>
              <a:rPr lang="es-ES" i="1" dirty="0" smtClean="0">
                <a:solidFill>
                  <a:schemeClr val="tx1"/>
                </a:solidFill>
              </a:rPr>
              <a:t>, María del Carmen.</a:t>
            </a:r>
          </a:p>
          <a:p>
            <a:pPr algn="l"/>
            <a:r>
              <a:rPr lang="es-ES" b="1" i="1" u="sng" dirty="0" smtClean="0">
                <a:solidFill>
                  <a:schemeClr val="tx1"/>
                </a:solidFill>
              </a:rPr>
              <a:t>Directora</a:t>
            </a:r>
            <a:r>
              <a:rPr lang="es-ES" i="1" dirty="0" smtClean="0">
                <a:solidFill>
                  <a:schemeClr val="tx1"/>
                </a:solidFill>
              </a:rPr>
              <a:t>: </a:t>
            </a:r>
            <a:r>
              <a:rPr lang="es-ES" i="1" dirty="0" err="1" smtClean="0">
                <a:solidFill>
                  <a:schemeClr val="tx1"/>
                </a:solidFill>
              </a:rPr>
              <a:t>Mg.</a:t>
            </a:r>
            <a:r>
              <a:rPr lang="es-ES" i="1" dirty="0" smtClean="0">
                <a:solidFill>
                  <a:schemeClr val="tx1"/>
                </a:solidFill>
              </a:rPr>
              <a:t> Redondo, Ana.</a:t>
            </a:r>
          </a:p>
          <a:p>
            <a:pPr algn="l"/>
            <a:r>
              <a:rPr lang="es-ES" b="1" i="1" u="sng" dirty="0" smtClean="0">
                <a:solidFill>
                  <a:schemeClr val="tx1"/>
                </a:solidFill>
              </a:rPr>
              <a:t>Co-Directora</a:t>
            </a:r>
            <a:r>
              <a:rPr lang="es-ES" i="1" dirty="0" smtClean="0">
                <a:solidFill>
                  <a:schemeClr val="tx1"/>
                </a:solidFill>
              </a:rPr>
              <a:t>: </a:t>
            </a:r>
            <a:r>
              <a:rPr lang="es-ES" i="1" dirty="0" err="1" smtClean="0">
                <a:solidFill>
                  <a:schemeClr val="tx1"/>
                </a:solidFill>
              </a:rPr>
              <a:t>Mg.</a:t>
            </a:r>
            <a:r>
              <a:rPr lang="es-ES" i="1" dirty="0" smtClean="0">
                <a:solidFill>
                  <a:schemeClr val="tx1"/>
                </a:solidFill>
              </a:rPr>
              <a:t> Redondo, Mariana.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err="1">
                <a:solidFill>
                  <a:schemeClr val="accent1">
                    <a:lumMod val="75000"/>
                  </a:schemeClr>
                </a:solidFill>
              </a:rPr>
              <a:t>Burnout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 vs </a:t>
            </a:r>
            <a:r>
              <a:rPr lang="es-ES" b="1" dirty="0" err="1">
                <a:solidFill>
                  <a:schemeClr val="accent1">
                    <a:lumMod val="75000"/>
                  </a:schemeClr>
                </a:solidFill>
              </a:rPr>
              <a:t>Engagement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dirty="0">
                <a:solidFill>
                  <a:schemeClr val="accent1">
                    <a:lumMod val="75000"/>
                  </a:schemeClr>
                </a:solidFill>
              </a:rPr>
            </a:b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Autofit/>
          </a:bodyPr>
          <a:lstStyle/>
          <a:p>
            <a:r>
              <a:rPr lang="es-ES" sz="2800" b="1" dirty="0" err="1" smtClean="0">
                <a:solidFill>
                  <a:schemeClr val="accent1">
                    <a:lumMod val="75000"/>
                  </a:schemeClr>
                </a:solidFill>
              </a:rPr>
              <a:t>Burnout</a:t>
            </a:r>
            <a:r>
              <a:rPr lang="es-ES" sz="2400" dirty="0" smtClean="0"/>
              <a:t>                </a:t>
            </a:r>
            <a:r>
              <a:rPr lang="es-ES" sz="2800" dirty="0" smtClean="0"/>
              <a:t>“</a:t>
            </a:r>
            <a:r>
              <a:rPr lang="es-ES" sz="2800" dirty="0"/>
              <a:t>respuesta prolongada a </a:t>
            </a:r>
            <a:r>
              <a:rPr lang="es-ES" sz="2800" dirty="0" err="1"/>
              <a:t>estresores</a:t>
            </a:r>
            <a:r>
              <a:rPr lang="es-ES" sz="2800" dirty="0"/>
              <a:t> crónicos que se reflejan en agotamiento e ineficacia por parte del </a:t>
            </a:r>
            <a:r>
              <a:rPr lang="es-ES" sz="2800" dirty="0" smtClean="0"/>
              <a:t>empleado. </a:t>
            </a:r>
            <a:r>
              <a:rPr lang="es-ES" sz="2800" dirty="0" smtClean="0"/>
              <a:t>Perciben </a:t>
            </a:r>
            <a:r>
              <a:rPr lang="es-ES" sz="2800" dirty="0" smtClean="0"/>
              <a:t>su trabajo como estresante y demandante. ”.  </a:t>
            </a:r>
          </a:p>
          <a:p>
            <a:pPr algn="ctr">
              <a:buNone/>
            </a:pPr>
            <a:endParaRPr lang="es-ES" sz="2400" dirty="0" smtClean="0"/>
          </a:p>
          <a:p>
            <a:pPr algn="ctr">
              <a:buNone/>
            </a:pPr>
            <a:endParaRPr lang="es-ES" sz="2400" dirty="0" smtClean="0"/>
          </a:p>
          <a:p>
            <a:pPr algn="ctr">
              <a:buNone/>
            </a:pPr>
            <a:endParaRPr lang="es-ES" sz="2400" dirty="0" smtClean="0"/>
          </a:p>
          <a:p>
            <a:pPr algn="ctr"/>
            <a:r>
              <a:rPr lang="es-ES" sz="2800" b="1" dirty="0" err="1" smtClean="0">
                <a:solidFill>
                  <a:schemeClr val="accent1">
                    <a:lumMod val="75000"/>
                  </a:schemeClr>
                </a:solidFill>
              </a:rPr>
              <a:t>Engagement</a:t>
            </a:r>
            <a:r>
              <a:rPr lang="es-ES" sz="2800" dirty="0" smtClean="0"/>
              <a:t>             “</a:t>
            </a:r>
            <a:r>
              <a:rPr lang="es-ES" sz="2800" dirty="0"/>
              <a:t>estado psicológico positivo caracterizado por altos niveles de energía y vigor, dedicación y entusiasmo por el </a:t>
            </a:r>
            <a:r>
              <a:rPr lang="es-ES" sz="2800" dirty="0" smtClean="0"/>
              <a:t>trabajo”. </a:t>
            </a:r>
            <a:endParaRPr lang="es-ES" sz="2800" dirty="0"/>
          </a:p>
        </p:txBody>
      </p:sp>
      <p:sp>
        <p:nvSpPr>
          <p:cNvPr id="4" name="3 Flecha derecha"/>
          <p:cNvSpPr/>
          <p:nvPr/>
        </p:nvSpPr>
        <p:spPr>
          <a:xfrm>
            <a:off x="2071670" y="14287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Distinto de"/>
          <p:cNvSpPr/>
          <p:nvPr/>
        </p:nvSpPr>
        <p:spPr>
          <a:xfrm>
            <a:off x="3571868" y="3286124"/>
            <a:ext cx="1571636" cy="92869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143240" y="4500570"/>
            <a:ext cx="92869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Satisfacción con la Vida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err="1" smtClean="0"/>
              <a:t>Bandura</a:t>
            </a:r>
            <a:r>
              <a:rPr lang="es-ES" sz="2800" dirty="0" smtClean="0"/>
              <a:t> define este concepto como: “</a:t>
            </a:r>
            <a:r>
              <a:rPr lang="es-ES" sz="2800" i="1" dirty="0" smtClean="0"/>
              <a:t>los juicios que cada individuo hace sobre sus capacidades, en base a los cuales organizará y ejecutará actos que le permitan alcanzar el rendimiento deseado. Las expectativas de satisfacción con la vida refieren a la confianza que tiene un individuo en poder llegar a realizar una acción, más allá de lo que se espera como efecto o producto consecuente a la acción”.</a:t>
            </a:r>
            <a:endParaRPr lang="es-E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u="sng" dirty="0" smtClean="0">
                <a:solidFill>
                  <a:schemeClr val="accent1">
                    <a:lumMod val="75000"/>
                  </a:schemeClr>
                </a:solidFill>
              </a:rPr>
              <a:t>Población</a:t>
            </a:r>
            <a:r>
              <a:rPr lang="es-ES" b="1" u="sng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Los </a:t>
            </a:r>
            <a:r>
              <a:rPr lang="es-ES" dirty="0"/>
              <a:t>sujetos de la muestra son empleados de una empresa pública de la ciudad de Mar del </a:t>
            </a:r>
            <a:r>
              <a:rPr lang="es-ES" dirty="0" smtClean="0"/>
              <a:t>Plata (Ministerio de Trabajo de Nación), </a:t>
            </a:r>
            <a:r>
              <a:rPr lang="es-ES" dirty="0"/>
              <a:t>y empleados de empresas del sector </a:t>
            </a:r>
            <a:r>
              <a:rPr lang="es-ES" dirty="0" smtClean="0"/>
              <a:t>privado (Atento Argentina S.A), perteneciente al Grupo Telefónica. </a:t>
            </a:r>
            <a:r>
              <a:rPr lang="es-ES" dirty="0"/>
              <a:t>Como criterio de inclusión sólo se tendrá en cuenta que tengan algún tipo de relación laboral con la organización pudiendo ser tanto de planta permanente como transitoria.</a:t>
            </a:r>
          </a:p>
          <a:p>
            <a:r>
              <a:rPr lang="es-ES" dirty="0"/>
              <a:t>No existen requisitos de edad, sexo, antigüedad ni tarea.</a:t>
            </a:r>
          </a:p>
          <a:p>
            <a:r>
              <a:rPr lang="es-ES" dirty="0" smtClean="0"/>
              <a:t>Se </a:t>
            </a:r>
            <a:r>
              <a:rPr lang="es-ES" dirty="0"/>
              <a:t>trabajará con 30 sujetos de cada organización, respetando la proporcionalidad entre los puestos de trabajos.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u="sng" dirty="0">
                <a:solidFill>
                  <a:schemeClr val="tx2">
                    <a:lumMod val="75000"/>
                  </a:schemeClr>
                </a:solidFill>
              </a:rPr>
              <a:t>Muestra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s-MX" sz="3600" dirty="0"/>
              <a:t>Se administró a </a:t>
            </a:r>
            <a:r>
              <a:rPr lang="es-MX" sz="3600" dirty="0" smtClean="0"/>
              <a:t>             60 </a:t>
            </a:r>
            <a:r>
              <a:rPr lang="es-MX" sz="3600" dirty="0"/>
              <a:t>sujetos en total, 30 en el sector público y 30 en el sector privado. </a:t>
            </a:r>
            <a:endParaRPr lang="es-ES" sz="3600" dirty="0"/>
          </a:p>
          <a:p>
            <a:r>
              <a:rPr lang="es-MX" sz="3600" dirty="0" smtClean="0"/>
              <a:t>Divididos </a:t>
            </a:r>
            <a:r>
              <a:rPr lang="es-MX" sz="3600" dirty="0"/>
              <a:t>en: </a:t>
            </a:r>
            <a:r>
              <a:rPr lang="es-MX" sz="3600" dirty="0" smtClean="0"/>
              <a:t>          36 </a:t>
            </a:r>
            <a:r>
              <a:rPr lang="es-MX" sz="3600" dirty="0"/>
              <a:t>muestras correspondientes al sexo femenino y 24 muestras correspondientes al sexo masculino. </a:t>
            </a:r>
            <a:endParaRPr lang="es-MX" sz="3600" dirty="0" smtClean="0"/>
          </a:p>
          <a:p>
            <a:r>
              <a:rPr lang="es-MX" sz="3600" dirty="0" smtClean="0"/>
              <a:t>Edad           entre </a:t>
            </a:r>
            <a:r>
              <a:rPr lang="es-MX" sz="3600" dirty="0"/>
              <a:t>los 23 hasta los 65 años. </a:t>
            </a:r>
            <a:endParaRPr lang="es-ES" sz="3600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3929058" y="10715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3357554" y="27860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1857356" y="50720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solidFill>
                  <a:schemeClr val="tx2">
                    <a:lumMod val="75000"/>
                  </a:schemeClr>
                </a:solidFill>
              </a:rPr>
              <a:t>Particularidades de las muestras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dirty="0">
                <a:solidFill>
                  <a:schemeClr val="tx2">
                    <a:lumMod val="75000"/>
                  </a:schemeClr>
                </a:solidFill>
              </a:rPr>
            </a:b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857364"/>
            <a:ext cx="8543956" cy="4786346"/>
          </a:xfrm>
        </p:spPr>
        <p:txBody>
          <a:bodyPr>
            <a:normAutofit/>
          </a:bodyPr>
          <a:lstStyle/>
          <a:p>
            <a:r>
              <a:rPr lang="es-ES" sz="2400" b="1" u="sng" dirty="0"/>
              <a:t>Sector </a:t>
            </a:r>
            <a:r>
              <a:rPr lang="es-ES" sz="2400" b="1" u="sng" dirty="0" smtClean="0"/>
              <a:t>Público</a:t>
            </a:r>
            <a:r>
              <a:rPr lang="es-ES" sz="2800" b="1" dirty="0" smtClean="0"/>
              <a:t>: </a:t>
            </a:r>
            <a:r>
              <a:rPr lang="es-ES" sz="2400" dirty="0" smtClean="0"/>
              <a:t>horario </a:t>
            </a:r>
            <a:r>
              <a:rPr lang="es-ES" sz="2400" dirty="0"/>
              <a:t>fijo los cinco días a la </a:t>
            </a:r>
            <a:r>
              <a:rPr lang="es-ES" sz="2400" dirty="0" smtClean="0"/>
              <a:t>semana.</a:t>
            </a:r>
          </a:p>
          <a:p>
            <a:r>
              <a:rPr lang="es-ES" sz="2400" dirty="0" smtClean="0"/>
              <a:t>Poseen </a:t>
            </a:r>
            <a:r>
              <a:rPr lang="es-ES" sz="2400" dirty="0"/>
              <a:t>un jefe regional que se encuentra presente e interactúa con todos los sujetos </a:t>
            </a:r>
            <a:r>
              <a:rPr lang="es-ES" sz="2400" dirty="0" smtClean="0"/>
              <a:t>diariamente.</a:t>
            </a:r>
          </a:p>
          <a:p>
            <a:r>
              <a:rPr lang="es-ES" sz="2400" dirty="0" smtClean="0"/>
              <a:t>Jornada </a:t>
            </a:r>
            <a:r>
              <a:rPr lang="es-ES" sz="2400" dirty="0"/>
              <a:t>laboral </a:t>
            </a:r>
            <a:r>
              <a:rPr lang="es-ES" sz="2400" dirty="0" smtClean="0"/>
              <a:t>                  no </a:t>
            </a:r>
            <a:r>
              <a:rPr lang="es-ES" sz="2400" dirty="0"/>
              <a:t>llega a las 8 hs </a:t>
            </a:r>
            <a:r>
              <a:rPr lang="es-ES" sz="2400" dirty="0" smtClean="0"/>
              <a:t>diarias.</a:t>
            </a:r>
            <a:endParaRPr lang="es-ES" sz="2400" b="1" u="sng" dirty="0" smtClean="0"/>
          </a:p>
          <a:p>
            <a:endParaRPr lang="es-ES" sz="2400" b="1" u="sng" dirty="0" smtClean="0"/>
          </a:p>
          <a:p>
            <a:r>
              <a:rPr lang="es-ES" sz="2400" b="1" u="sng" dirty="0" smtClean="0"/>
              <a:t>Sector Privado</a:t>
            </a:r>
            <a:r>
              <a:rPr lang="es-ES" sz="2400" b="1" dirty="0" smtClean="0"/>
              <a:t>: </a:t>
            </a:r>
            <a:r>
              <a:rPr lang="es-ES" sz="2400" dirty="0" smtClean="0"/>
              <a:t>rotación de horarios.</a:t>
            </a:r>
          </a:p>
          <a:p>
            <a:r>
              <a:rPr lang="es-ES" sz="2400" dirty="0" smtClean="0"/>
              <a:t>Poseen 5 jefes y un Gerente Regional.</a:t>
            </a:r>
          </a:p>
          <a:p>
            <a:r>
              <a:rPr lang="es-ES" sz="2400" dirty="0" smtClean="0"/>
              <a:t>Jornada Laboral                  6 hs diarias los operadores, 8 hs diarias los mandos medios y superiores.</a:t>
            </a:r>
          </a:p>
          <a:p>
            <a:endParaRPr lang="es-ES" sz="2000" dirty="0" smtClean="0"/>
          </a:p>
          <a:p>
            <a:pPr>
              <a:buNone/>
            </a:pPr>
            <a:endParaRPr lang="es-ES" sz="2000" dirty="0"/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2500298" y="321468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3643306" y="785794"/>
            <a:ext cx="92869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2571736" y="49291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Variables tenidas en cuenta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Edad de los participantes; formación académica, situación conyugal, años en la misma empresa. </a:t>
            </a:r>
          </a:p>
          <a:p>
            <a:r>
              <a:rPr lang="es-MX" dirty="0" smtClean="0"/>
              <a:t>La finalidad de la administración del instrumento fue para detectar aquellos sujetos que presentaban un bajo u alto bienestar en su labor diaria, optimismo y auto eficacia. Se administró  a 30 sujetos de manera individual  y dentro de su establecimiento, con una duración promedios de 15 minutos.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390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>Encuesta de Bienestar y Trabajo (UWES)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lnSpcReduction="10000"/>
          </a:bodyPr>
          <a:lstStyle/>
          <a:p>
            <a:r>
              <a:rPr lang="es-AR" b="1" u="sng" dirty="0" smtClean="0"/>
              <a:t>Muestra General (60 casos):</a:t>
            </a:r>
            <a:endParaRPr lang="es-ES" dirty="0" smtClean="0"/>
          </a:p>
          <a:p>
            <a:r>
              <a:rPr lang="es-ES" dirty="0" smtClean="0"/>
              <a:t> La muestra se dividió por las siguientes variables </a:t>
            </a:r>
          </a:p>
          <a:p>
            <a:pPr>
              <a:buNone/>
            </a:pPr>
            <a:r>
              <a:rPr lang="es-ES" dirty="0" smtClean="0"/>
              <a:t>     </a:t>
            </a:r>
          </a:p>
          <a:p>
            <a:pPr>
              <a:buNone/>
            </a:pPr>
            <a:r>
              <a:rPr lang="es-ES" dirty="0" smtClean="0"/>
              <a:t>    sexo, edad, sector en el cual se desempeña, antigüedad, relación laboral (planta permanente o temporal), cantidad de personas en su sección, personas a cargo, contacto con el </a:t>
            </a:r>
            <a:r>
              <a:rPr lang="es-ES" dirty="0" smtClean="0"/>
              <a:t>público, </a:t>
            </a:r>
            <a:r>
              <a:rPr lang="es-ES" dirty="0" smtClean="0"/>
              <a:t>nivel de educación, estado civil e hijos.</a:t>
            </a:r>
          </a:p>
          <a:p>
            <a:r>
              <a:rPr lang="es-AR" dirty="0" smtClean="0"/>
              <a:t>Las mujeres poseen mejor </a:t>
            </a:r>
            <a:r>
              <a:rPr lang="es-AR" dirty="0" err="1" smtClean="0"/>
              <a:t>engagement</a:t>
            </a:r>
            <a:r>
              <a:rPr lang="es-ES" dirty="0" smtClean="0"/>
              <a:t> </a:t>
            </a:r>
            <a:r>
              <a:rPr lang="es-AR" dirty="0" smtClean="0"/>
              <a:t> que los hombres ya que en su mayoría son jefas de familia. El sexo masculino se encuentra más </a:t>
            </a:r>
            <a:r>
              <a:rPr lang="es-AR" dirty="0" smtClean="0"/>
              <a:t>desanimado.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3428992" y="2214554"/>
            <a:ext cx="92869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r>
              <a:rPr lang="es-ES" sz="3200" b="1" u="sng" dirty="0" smtClean="0"/>
              <a:t>Por Sector Público:</a:t>
            </a:r>
            <a:r>
              <a:rPr lang="es-ES" sz="3200" b="1" dirty="0" smtClean="0"/>
              <a:t>              </a:t>
            </a:r>
            <a:r>
              <a:rPr lang="es-ES" sz="3200" dirty="0" smtClean="0"/>
              <a:t>30 muestras, de las </a:t>
            </a:r>
            <a:r>
              <a:rPr lang="es-ES" sz="3200" b="1" dirty="0" smtClean="0"/>
              <a:t>cuales 16 pertenecen al sexo femenino y 14 al sexo masculino</a:t>
            </a:r>
            <a:r>
              <a:rPr lang="es-ES" sz="3200" dirty="0" smtClean="0"/>
              <a:t>. La edad dentro de éste ámbito va desde los 26 hasta los 65 años. </a:t>
            </a:r>
          </a:p>
          <a:p>
            <a:r>
              <a:rPr lang="es-ES" sz="3200" b="1" u="sng" dirty="0" smtClean="0"/>
              <a:t>Por Sector Privado</a:t>
            </a:r>
            <a:r>
              <a:rPr lang="es-ES" sz="3200" b="1" dirty="0" smtClean="0"/>
              <a:t>:              </a:t>
            </a:r>
            <a:r>
              <a:rPr lang="es-ES" sz="3200" dirty="0" smtClean="0"/>
              <a:t>30 muestras, de las cuales </a:t>
            </a:r>
            <a:r>
              <a:rPr lang="es-ES" sz="3200" b="1" dirty="0" smtClean="0"/>
              <a:t>21 pertenecen al sexo femenino y 9 al sexo masculino. </a:t>
            </a:r>
            <a:r>
              <a:rPr lang="es-ES" sz="3200" dirty="0" smtClean="0"/>
              <a:t>La edad dentro de éste ámbito va desde los 21 hasta los 43 </a:t>
            </a:r>
            <a:r>
              <a:rPr lang="es-ES" sz="3200" dirty="0" smtClean="0"/>
              <a:t>años.</a:t>
            </a:r>
            <a:endParaRPr lang="es-ES" sz="32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4143372" y="428604"/>
            <a:ext cx="100013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4143372" y="2928934"/>
            <a:ext cx="100013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r>
              <a:rPr lang="es-ES" sz="3200" dirty="0" smtClean="0"/>
              <a:t>De acuerdo a los resultados arrojados se puede visualizar que la mayor cantidad de casos en ambas organizaciones se concentra en los niveles Medio a Bajo, pudiéndose visualizar que la vinculación psicológica con el trabajo tanto en lo Público como en lo Privado es Muy débil.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390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Escala de Clima Organizacional (EDCO)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En ambas organizaciones               el clima laboral afecta de forma positiva la vida de los trabajadores, pudiendo indicar que los mismo se encuentran motivados. </a:t>
            </a:r>
          </a:p>
          <a:p>
            <a:pPr>
              <a:buNone/>
            </a:pPr>
            <a:r>
              <a:rPr lang="es-AR" dirty="0" smtClean="0"/>
              <a:t>     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Marcado sentido de Pertenencia en la Organización por parte de ambos sexos.</a:t>
            </a:r>
            <a:r>
              <a:rPr lang="es-AR" dirty="0" smtClean="0"/>
              <a:t> Ambiente físico y social satisfactorio y un comportamiento organizacional acorde a los esperado dentro de una organización.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4214810" y="15001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3286116" y="3071810"/>
            <a:ext cx="92869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928694"/>
          </a:xfrm>
        </p:spPr>
        <p:txBody>
          <a:bodyPr>
            <a:normAutofit/>
          </a:bodyPr>
          <a:lstStyle/>
          <a:p>
            <a:pPr algn="ctr"/>
            <a:r>
              <a:rPr lang="es-ES" b="1" u="sng" dirty="0" smtClean="0">
                <a:solidFill>
                  <a:schemeClr val="accent1">
                    <a:lumMod val="75000"/>
                  </a:schemeClr>
                </a:solidFill>
              </a:rPr>
              <a:t>Resumen de la Investigación</a:t>
            </a:r>
            <a:endParaRPr lang="es-E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b="1" i="1" u="sng" dirty="0" smtClean="0">
                <a:solidFill>
                  <a:schemeClr val="tx2">
                    <a:lumMod val="75000"/>
                  </a:schemeClr>
                </a:solidFill>
              </a:rPr>
              <a:t>OBJETIVO DE ESTE PROYECTO </a:t>
            </a:r>
            <a:r>
              <a:rPr lang="es-ES" sz="2800" b="1" i="1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r>
              <a:rPr lang="es-ES" sz="2800" dirty="0" smtClean="0"/>
              <a:t>evaluar </a:t>
            </a:r>
            <a:r>
              <a:rPr lang="es-ES" sz="2800" dirty="0"/>
              <a:t>el </a:t>
            </a:r>
            <a:r>
              <a:rPr lang="es-ES" sz="2800" b="1" dirty="0" err="1" smtClean="0"/>
              <a:t>Engagement</a:t>
            </a:r>
            <a:r>
              <a:rPr lang="es-ES" sz="2800" b="1" dirty="0" smtClean="0"/>
              <a:t>, Satisfacción con la Vida y Clima Organizacional</a:t>
            </a:r>
            <a:r>
              <a:rPr lang="es-ES" sz="2800" dirty="0" smtClean="0"/>
              <a:t> </a:t>
            </a:r>
            <a:r>
              <a:rPr lang="es-ES" sz="2800" dirty="0"/>
              <a:t>de los empleados de organizaciones del sector público y </a:t>
            </a:r>
            <a:r>
              <a:rPr lang="es-ES" sz="2800" dirty="0" smtClean="0"/>
              <a:t>privado.</a:t>
            </a:r>
          </a:p>
          <a:p>
            <a:endParaRPr lang="es-ES" sz="1800" dirty="0" smtClean="0"/>
          </a:p>
          <a:p>
            <a:r>
              <a:rPr lang="es-ES" sz="2800" b="1" i="1" u="sng" dirty="0" smtClean="0">
                <a:solidFill>
                  <a:schemeClr val="tx2">
                    <a:lumMod val="75000"/>
                  </a:schemeClr>
                </a:solidFill>
              </a:rPr>
              <a:t>ENGAGEMENT</a:t>
            </a:r>
            <a:r>
              <a:rPr lang="es-ES" sz="1800" dirty="0" smtClean="0"/>
              <a:t>                     </a:t>
            </a:r>
            <a:r>
              <a:rPr lang="es-ES" sz="3200" dirty="0" smtClean="0"/>
              <a:t>relación </a:t>
            </a:r>
            <a:r>
              <a:rPr lang="es-ES" sz="3200" dirty="0"/>
              <a:t>que mantiene el trabajador con su trabajo y cómo la misma organización motiva al empleado para que éste se encuentre psicológicamente </a:t>
            </a:r>
            <a:r>
              <a:rPr lang="es-ES" sz="3200" dirty="0" smtClean="0"/>
              <a:t>sano. </a:t>
            </a:r>
            <a:endParaRPr lang="es-ES" sz="3200" dirty="0"/>
          </a:p>
          <a:p>
            <a:endParaRPr lang="es-ES" sz="1800" dirty="0"/>
          </a:p>
        </p:txBody>
      </p:sp>
      <p:sp>
        <p:nvSpPr>
          <p:cNvPr id="4" name="3 Flecha derecha"/>
          <p:cNvSpPr/>
          <p:nvPr/>
        </p:nvSpPr>
        <p:spPr>
          <a:xfrm>
            <a:off x="3143240" y="385762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5286380" y="1643050"/>
            <a:ext cx="642942" cy="428628"/>
          </a:xfrm>
          <a:prstGeom prst="rightArrow">
            <a:avLst>
              <a:gd name="adj1" fmla="val 4228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r>
              <a:rPr lang="es-ES" sz="2800" u="sng" dirty="0" smtClean="0"/>
              <a:t>Por Sector Público</a:t>
            </a:r>
            <a:r>
              <a:rPr lang="es-ES" sz="2800" dirty="0" smtClean="0"/>
              <a:t>:                 30 muestras,</a:t>
            </a:r>
            <a:r>
              <a:rPr lang="es-ES" sz="2800" b="1" dirty="0" smtClean="0"/>
              <a:t>16 pertenecen al sexo femenino y 14 al sexo masculino.</a:t>
            </a:r>
            <a:r>
              <a:rPr lang="es-ES" sz="2800" dirty="0" smtClean="0"/>
              <a:t> Poseen un buen comportamiento laboral y hay interrelación positiva a nivel grupal. </a:t>
            </a:r>
          </a:p>
          <a:p>
            <a:endParaRPr lang="es-ES" sz="2800" b="1" dirty="0" smtClean="0"/>
          </a:p>
          <a:p>
            <a:r>
              <a:rPr lang="es-ES" sz="2800" u="sng" dirty="0" smtClean="0"/>
              <a:t>Por Sector </a:t>
            </a:r>
            <a:r>
              <a:rPr lang="es-ES" sz="2800" dirty="0" smtClean="0"/>
              <a:t>Privado:               30 muestras, </a:t>
            </a:r>
            <a:r>
              <a:rPr lang="es-ES" sz="2800" b="1" dirty="0" smtClean="0"/>
              <a:t>21 pertenecen al sexo femenino y 9 al sexo masculino</a:t>
            </a:r>
            <a:r>
              <a:rPr lang="es-ES" sz="2800" dirty="0" smtClean="0"/>
              <a:t>. Hay apoyo por parte de sus superiores inmediatos. Los operadores poseen reuniones semanales con sus supervisores.</a:t>
            </a:r>
          </a:p>
          <a:p>
            <a:endParaRPr lang="es-ES" dirty="0"/>
          </a:p>
        </p:txBody>
      </p:sp>
      <p:sp>
        <p:nvSpPr>
          <p:cNvPr id="3" name="2 Flecha derecha"/>
          <p:cNvSpPr/>
          <p:nvPr/>
        </p:nvSpPr>
        <p:spPr>
          <a:xfrm>
            <a:off x="3643306" y="357166"/>
            <a:ext cx="107157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3714744" y="30718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 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>
                <a:solidFill>
                  <a:schemeClr val="tx2">
                    <a:lumMod val="75000"/>
                  </a:schemeClr>
                </a:solidFill>
              </a:rPr>
              <a:t>Escala de Satisfacción con la Vida SWLS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3200" u="sng" dirty="0" smtClean="0"/>
              <a:t>Totalidad de Casos</a:t>
            </a:r>
            <a:r>
              <a:rPr lang="es-AR" dirty="0" smtClean="0"/>
              <a:t>:              </a:t>
            </a:r>
            <a:r>
              <a:rPr lang="es-AR" sz="3200" dirty="0" smtClean="0"/>
              <a:t>de acuerdo a los datos recaudados en ambas organizaciones </a:t>
            </a:r>
            <a:r>
              <a:rPr lang="es-ES" sz="3200" dirty="0" smtClean="0"/>
              <a:t> las personas están en general satisfechos con la mayoría de las áreas de sus vidas, pero podrían sentir que necesitan mejorar en cada una de ellas. </a:t>
            </a:r>
            <a:endParaRPr lang="es-ES" sz="3200" dirty="0"/>
          </a:p>
        </p:txBody>
      </p:sp>
      <p:sp>
        <p:nvSpPr>
          <p:cNvPr id="4" name="3 Flecha derecha"/>
          <p:cNvSpPr/>
          <p:nvPr/>
        </p:nvSpPr>
        <p:spPr>
          <a:xfrm>
            <a:off x="4000496" y="17144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lnSpcReduction="10000"/>
          </a:bodyPr>
          <a:lstStyle/>
          <a:p>
            <a:r>
              <a:rPr lang="es-ES" sz="2800" u="sng" dirty="0" smtClean="0"/>
              <a:t>Totalidad de Casos Público: </a:t>
            </a:r>
            <a:r>
              <a:rPr lang="es-ES" sz="2800" dirty="0" smtClean="0"/>
              <a:t>                se administraron 30 muestras, </a:t>
            </a:r>
            <a:r>
              <a:rPr lang="es-ES" sz="2800" b="1" dirty="0" smtClean="0"/>
              <a:t>16 pertenecen al sexo femenino y 14 al sexo </a:t>
            </a:r>
            <a:r>
              <a:rPr lang="es-ES" sz="2800" b="1" dirty="0" err="1" smtClean="0"/>
              <a:t>masculino.</a:t>
            </a:r>
            <a:r>
              <a:rPr lang="es-ES" sz="2800" dirty="0" err="1" smtClean="0"/>
              <a:t>Se</a:t>
            </a:r>
            <a:r>
              <a:rPr lang="es-ES" sz="2800" dirty="0" smtClean="0"/>
              <a:t> </a:t>
            </a:r>
            <a:r>
              <a:rPr lang="es-ES" sz="2800" dirty="0" smtClean="0"/>
              <a:t>destaca que la SWLS en el Ministerio es de importancia igualitaria </a:t>
            </a:r>
            <a:r>
              <a:rPr lang="es-ES" sz="2800" dirty="0" smtClean="0"/>
              <a:t>tanto </a:t>
            </a:r>
            <a:r>
              <a:rPr lang="es-ES" sz="2800" dirty="0" smtClean="0"/>
              <a:t>para mujeres como para los hombres. 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  </a:t>
            </a:r>
            <a:endParaRPr lang="es-ES" u="sng" dirty="0" smtClean="0"/>
          </a:p>
          <a:p>
            <a:r>
              <a:rPr lang="es-ES" sz="2800" u="sng" dirty="0" smtClean="0"/>
              <a:t>Totalidad de Casos Privado</a:t>
            </a:r>
            <a:r>
              <a:rPr lang="es-ES" dirty="0" smtClean="0"/>
              <a:t>:               </a:t>
            </a:r>
            <a:r>
              <a:rPr lang="es-ES" sz="2800" dirty="0" smtClean="0"/>
              <a:t>se administraron 30 muestras, </a:t>
            </a:r>
            <a:r>
              <a:rPr lang="es-ES" sz="2800" b="1" dirty="0" smtClean="0"/>
              <a:t>21 pertenecen al sexo femenino y 9 al sexo masculino. </a:t>
            </a:r>
            <a:r>
              <a:rPr lang="es-ES" sz="2800" dirty="0" smtClean="0"/>
              <a:t>Muestra un bienestar psicológico y subjetivo considerable, se resaltan las virtudes  de los sujetos, sus potencialidades y capacidades de los empleados.</a:t>
            </a:r>
          </a:p>
          <a:p>
            <a:endParaRPr lang="es-ES" b="1" dirty="0" smtClean="0"/>
          </a:p>
          <a:p>
            <a:endParaRPr lang="es-ES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4929190" y="285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4786314" y="31432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 fontScale="90000"/>
          </a:bodyPr>
          <a:lstStyle/>
          <a:p>
            <a:pPr algn="ctr"/>
            <a:r>
              <a:rPr lang="es-E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CONCLUSIÓN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Sector público               </a:t>
            </a:r>
            <a:r>
              <a:rPr lang="es-ES" dirty="0" smtClean="0"/>
              <a:t>los individuos se encuentran en estados más positivos a la hora de abordar su labor diaria y la mujer casada con hijos registra mayor nivel de </a:t>
            </a:r>
            <a:r>
              <a:rPr lang="es-ES" dirty="0" err="1" smtClean="0"/>
              <a:t>engagement</a:t>
            </a:r>
            <a:r>
              <a:rPr lang="es-ES" dirty="0" smtClean="0"/>
              <a:t> que los hombres. Hay un buen clima laboral, nuevamente independientemente del sexo, edad y si poseen o no hijos, se denota que los individuos poseen percepción positiva acerca de la organización y en dónde la autoridad asegura cooperación entre todos sus empleados.</a:t>
            </a:r>
          </a:p>
          <a:p>
            <a:r>
              <a:rPr lang="es-ES" dirty="0" smtClean="0"/>
              <a:t>En el sector privado, viéndose reflejado en las tres encuestas, se observa más disconformidad, pudiendo ser debido a la rotación de horarios, a la presión que tienen por parte de la organización e inclusive se observa lo mismo en los jefes. </a:t>
            </a:r>
          </a:p>
          <a:p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2786050" y="9286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r>
              <a:rPr lang="es-ES" dirty="0" smtClean="0"/>
              <a:t>Clima organizacional Sector Público                buen clima laboral, nuevamente independientemente del sexo, edad y si poseen o no hijos, se denota que los individuos poseen percepción positiva acerca de la organización y en dónde la autoridad asegura cooperación entre todos sus empleados.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Sector Privado                alto grado de ausencias por patologías tales como estrés, tendinitis, nódulos en la garganta, ataques de pánico y depresiones leves.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5643570" y="4286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Distinto de"/>
          <p:cNvSpPr/>
          <p:nvPr/>
        </p:nvSpPr>
        <p:spPr>
          <a:xfrm>
            <a:off x="3500430" y="292893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2857488" y="42862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/>
          </a:bodyPr>
          <a:lstStyle/>
          <a:p>
            <a:r>
              <a:rPr lang="es-ES" dirty="0" smtClean="0"/>
              <a:t>Dados estos resultados se pone de manifiesto la incidencia de cuestiones organizacionales de tipo estructural como la división del trabajo, la organización de la tarea (jornada de trabajo, procedimientos, etc.) e incluso </a:t>
            </a:r>
            <a:r>
              <a:rPr lang="es-ES" smtClean="0"/>
              <a:t>la </a:t>
            </a:r>
            <a:r>
              <a:rPr lang="es-ES" smtClean="0"/>
              <a:t>cultura </a:t>
            </a:r>
            <a:r>
              <a:rPr lang="es-ES" dirty="0" smtClean="0"/>
              <a:t>organizacional. Para una mejor comprensión de la situación del trabajador en pos de mejorar y proteger su salud ocupacional es que se hace necesario el estudio, en futuras investigaciones, de estos temas.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u="sng" dirty="0" smtClean="0">
                <a:solidFill>
                  <a:schemeClr val="tx2">
                    <a:lumMod val="75000"/>
                  </a:schemeClr>
                </a:solidFill>
              </a:rPr>
              <a:t>Agradecimientos</a:t>
            </a:r>
            <a:endParaRPr lang="es-ES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Merecen un especial reconocimiento por esta labor mi Directora, </a:t>
            </a:r>
            <a:r>
              <a:rPr lang="es-AR" sz="2800" b="1" i="1" dirty="0" err="1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Mg.</a:t>
            </a:r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Redondo Ana y Co-Directora, </a:t>
            </a:r>
            <a:r>
              <a:rPr lang="es-AR" sz="2800" b="1" i="1" dirty="0" err="1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Mg.</a:t>
            </a:r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Arraigada Mariana, por haberme apoyado, guiado y motivado durante este proceso. </a:t>
            </a:r>
          </a:p>
          <a:p>
            <a:pPr algn="just"/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mi evaluadora, Dra. Silva Peralta Yamila, por tomarse su tiempo para </a:t>
            </a:r>
            <a:r>
              <a:rPr lang="es-AR" sz="2800" b="1" i="1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corregir para </a:t>
            </a:r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poder mejorar dicho proyecto.</a:t>
            </a:r>
          </a:p>
          <a:p>
            <a:pPr algn="just"/>
            <a:r>
              <a:rPr lang="es-AR" sz="32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Gracias!! </a:t>
            </a:r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por haberme brindado su conocimiento y compromiso, haciendo de este camino de elaboración un espacio de aprendizaje y una experiencia gratificante</a:t>
            </a:r>
            <a:r>
              <a:rPr lang="es-AR" sz="2800" b="1" i="1" dirty="0" smtClean="0">
                <a:ln w="9525">
                  <a:solidFill>
                    <a:srgbClr val="FF505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lnSpcReduction="10000"/>
          </a:bodyPr>
          <a:lstStyle/>
          <a:p>
            <a:r>
              <a:rPr lang="es-ES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Satisfacción con la Vida</a:t>
            </a: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s-ES" sz="3200" dirty="0" smtClean="0"/>
              <a:t>creencia en las propias capacidades para organizar y ejecutar los cursos de acción requeridos para producir determinados logros futuros.</a:t>
            </a:r>
          </a:p>
          <a:p>
            <a:endParaRPr lang="es-ES" dirty="0" smtClean="0"/>
          </a:p>
          <a:p>
            <a:r>
              <a:rPr lang="es-ES" sz="3200" b="1" i="1" u="sng" dirty="0" smtClean="0">
                <a:solidFill>
                  <a:schemeClr val="accent1">
                    <a:lumMod val="75000"/>
                  </a:schemeClr>
                </a:solidFill>
              </a:rPr>
              <a:t>Clima Organizacional</a:t>
            </a:r>
            <a:r>
              <a:rPr lang="es-ES" b="1" i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</a:p>
          <a:p>
            <a:endParaRPr lang="es-ES" sz="32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s-ES" sz="3200" dirty="0" smtClean="0"/>
          </a:p>
          <a:p>
            <a:pPr>
              <a:buNone/>
            </a:pPr>
            <a:r>
              <a:rPr lang="es-ES" sz="3200" dirty="0" smtClean="0"/>
              <a:t>   condicionante de la aparición y desarrollo de los conceptos de </a:t>
            </a:r>
            <a:r>
              <a:rPr lang="es-ES" sz="3200" dirty="0" err="1" smtClean="0"/>
              <a:t>Engagement</a:t>
            </a:r>
            <a:r>
              <a:rPr lang="es-ES" sz="3200" dirty="0" smtClean="0"/>
              <a:t> y Satisfacción con la Vida.</a:t>
            </a:r>
            <a:endParaRPr lang="es-ES" sz="3200" b="1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5072066" y="50004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>
            <a:off x="2214546" y="3714752"/>
            <a:ext cx="78581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/>
          <a:lstStyle/>
          <a:p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Los trabajadores </a:t>
            </a:r>
            <a:r>
              <a:rPr lang="es-ES" sz="3600" b="1" dirty="0" err="1" smtClean="0">
                <a:solidFill>
                  <a:schemeClr val="accent1">
                    <a:lumMod val="75000"/>
                  </a:schemeClr>
                </a:solidFill>
              </a:rPr>
              <a:t>engaged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s-E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ES" sz="32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s-ES" sz="3200" dirty="0" smtClean="0"/>
              <a:t>Tienen un sentimiento de conexión energética y efectiva con su trabajo, lo perciben como retador (en lugar de verlo como estresante y demandante), para ellos el trabajo es divertido y no es una carga.</a:t>
            </a:r>
          </a:p>
          <a:p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3071802" y="928670"/>
            <a:ext cx="1428760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52"/>
            <a:ext cx="7239000" cy="6312884"/>
          </a:xfrm>
        </p:spPr>
        <p:txBody>
          <a:bodyPr/>
          <a:lstStyle/>
          <a:p>
            <a:r>
              <a:rPr lang="es-ES" sz="2800" b="1" u="sng" dirty="0" smtClean="0">
                <a:solidFill>
                  <a:schemeClr val="accent1">
                    <a:lumMod val="75000"/>
                  </a:schemeClr>
                </a:solidFill>
              </a:rPr>
              <a:t>Psicología Positiva</a:t>
            </a:r>
            <a:endParaRPr lang="es-ES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910" y="1785926"/>
            <a:ext cx="67866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800" dirty="0" smtClean="0"/>
          </a:p>
          <a:p>
            <a:endParaRPr lang="es-ES" sz="2800" dirty="0" smtClean="0"/>
          </a:p>
          <a:p>
            <a:r>
              <a:rPr lang="es-ES" sz="2800" dirty="0" smtClean="0"/>
              <a:t>Fortalezas personales y capacidades psicológicas de las personas que pueden ser medidas, desarrolladas y gestionadas para conseguir la mejora del funcionamiento organizacional y el desempeño en las organizaciones actuales.</a:t>
            </a:r>
            <a:endParaRPr lang="es-ES" sz="2800" dirty="0"/>
          </a:p>
        </p:txBody>
      </p:sp>
      <p:sp>
        <p:nvSpPr>
          <p:cNvPr id="6" name="5 Flecha abajo"/>
          <p:cNvSpPr/>
          <p:nvPr/>
        </p:nvSpPr>
        <p:spPr>
          <a:xfrm>
            <a:off x="1500166" y="642918"/>
            <a:ext cx="1214446" cy="1857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3571868" y="142852"/>
            <a:ext cx="978408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500562" y="214290"/>
            <a:ext cx="33575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El trabajo se realizará bajo la perspectiva de la Psicología Positiva.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357982"/>
          </a:xfrm>
        </p:spPr>
        <p:txBody>
          <a:bodyPr/>
          <a:lstStyle/>
          <a:p>
            <a:pPr>
              <a:buNone/>
            </a:pPr>
            <a:endParaRPr lang="es-ES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ES" sz="2800" b="1" i="1" dirty="0" smtClean="0">
                <a:solidFill>
                  <a:schemeClr val="accent1">
                    <a:lumMod val="75000"/>
                  </a:schemeClr>
                </a:solidFill>
              </a:rPr>
              <a:t>UWES</a:t>
            </a:r>
            <a:r>
              <a:rPr lang="es-ES" sz="2800" b="1" i="1" dirty="0" smtClean="0"/>
              <a:t>  </a:t>
            </a:r>
            <a:endParaRPr lang="es-ES" b="1" dirty="0"/>
          </a:p>
        </p:txBody>
      </p:sp>
      <p:sp>
        <p:nvSpPr>
          <p:cNvPr id="4" name="3 Flecha derecha"/>
          <p:cNvSpPr/>
          <p:nvPr/>
        </p:nvSpPr>
        <p:spPr>
          <a:xfrm>
            <a:off x="1500166" y="857232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2286000" y="357166"/>
            <a:ext cx="5429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permite medir el </a:t>
            </a:r>
            <a:r>
              <a:rPr lang="es-ES" sz="2400" dirty="0" err="1" smtClean="0"/>
              <a:t>engagement</a:t>
            </a:r>
            <a:r>
              <a:rPr lang="es-ES" sz="2400" dirty="0" smtClean="0"/>
              <a:t> tanto en la implicancia laboral y en el compromiso organizacional (construido por </a:t>
            </a:r>
            <a:r>
              <a:rPr lang="es-ES" sz="2400" dirty="0" err="1" smtClean="0"/>
              <a:t>Wilmar</a:t>
            </a:r>
            <a:r>
              <a:rPr lang="es-ES" sz="2400" dirty="0" smtClean="0"/>
              <a:t> </a:t>
            </a:r>
            <a:r>
              <a:rPr lang="es-ES" sz="2400" dirty="0" err="1" smtClean="0"/>
              <a:t>Schaufeli</a:t>
            </a:r>
            <a:r>
              <a:rPr lang="es-ES" sz="2400" dirty="0" smtClean="0"/>
              <a:t> y </a:t>
            </a:r>
            <a:r>
              <a:rPr lang="es-ES" sz="2400" dirty="0" err="1" smtClean="0"/>
              <a:t>Arnold</a:t>
            </a:r>
            <a:r>
              <a:rPr lang="es-ES" sz="2400" dirty="0" smtClean="0"/>
              <a:t> </a:t>
            </a:r>
            <a:r>
              <a:rPr lang="es-ES" sz="2400" dirty="0" err="1" smtClean="0"/>
              <a:t>Bakker</a:t>
            </a:r>
            <a:r>
              <a:rPr lang="es-ES" sz="2400" dirty="0" smtClean="0"/>
              <a:t>).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428596" y="1643050"/>
            <a:ext cx="12144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es-ES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sz="2800" b="1" i="1" dirty="0" smtClean="0">
                <a:solidFill>
                  <a:schemeClr val="accent1">
                    <a:lumMod val="75000"/>
                  </a:schemeClr>
                </a:solidFill>
              </a:rPr>
              <a:t>SWLS</a:t>
            </a: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1500166" y="2928934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2428860" y="1785926"/>
            <a:ext cx="52149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/>
          </a:p>
          <a:p>
            <a:r>
              <a:rPr lang="es-ES" sz="2400" b="1" dirty="0" smtClean="0"/>
              <a:t>Satisfacción con la vida: </a:t>
            </a:r>
            <a:r>
              <a:rPr lang="es-ES" sz="2400" dirty="0" smtClean="0"/>
              <a:t>creencia en las propias capacidades para organizar y ejecutar los cursos de acción requeridos para producir determinados logros futuros (construida por </a:t>
            </a:r>
            <a:r>
              <a:rPr lang="es-ES" sz="2400" dirty="0" err="1" smtClean="0"/>
              <a:t>Diener,Emmor,Larse</a:t>
            </a:r>
            <a:r>
              <a:rPr lang="es-ES" sz="2400" dirty="0" smtClean="0"/>
              <a:t> y Griffin).</a:t>
            </a:r>
            <a:endParaRPr lang="es-ES" sz="2400" b="1" dirty="0" smtClean="0"/>
          </a:p>
        </p:txBody>
      </p:sp>
      <p:sp>
        <p:nvSpPr>
          <p:cNvPr id="10" name="9 Rectángulo"/>
          <p:cNvSpPr/>
          <p:nvPr/>
        </p:nvSpPr>
        <p:spPr>
          <a:xfrm>
            <a:off x="500035" y="3244334"/>
            <a:ext cx="135732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i="1" dirty="0" smtClean="0"/>
          </a:p>
          <a:p>
            <a:endParaRPr lang="es-ES" b="1" i="1" dirty="0" smtClean="0"/>
          </a:p>
          <a:p>
            <a:endParaRPr lang="es-ES" b="1" i="1" dirty="0" smtClean="0"/>
          </a:p>
          <a:p>
            <a:endParaRPr lang="es-ES" b="1" i="1" dirty="0" smtClean="0"/>
          </a:p>
          <a:p>
            <a:r>
              <a:rPr lang="es-ES" b="1" i="1" dirty="0" smtClean="0"/>
              <a:t> </a:t>
            </a:r>
          </a:p>
          <a:p>
            <a:endParaRPr lang="es-ES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sz="2800" b="1" i="1" dirty="0" smtClean="0">
                <a:solidFill>
                  <a:schemeClr val="accent1">
                    <a:lumMod val="75000"/>
                  </a:schemeClr>
                </a:solidFill>
              </a:rPr>
              <a:t>EDCO</a:t>
            </a:r>
            <a:endParaRPr lang="es-E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1571604" y="5072074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2428860" y="3244334"/>
            <a:ext cx="53578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r>
              <a:rPr lang="es-ES" sz="2400" b="1" dirty="0" smtClean="0"/>
              <a:t>Clima organizacional: </a:t>
            </a:r>
            <a:r>
              <a:rPr lang="es-ES" sz="2400" dirty="0" smtClean="0"/>
              <a:t>posee </a:t>
            </a:r>
            <a:r>
              <a:rPr lang="es-ES" sz="2400" dirty="0" err="1" smtClean="0"/>
              <a:t>subescalas</a:t>
            </a:r>
            <a:r>
              <a:rPr lang="es-ES" sz="2400" dirty="0" smtClean="0"/>
              <a:t> que valoran características específicas del clima organizacional como son: relaciones interpersonales, estilo de dirección, sentido de pertenencia. (construida por Acero </a:t>
            </a:r>
            <a:r>
              <a:rPr lang="es-ES" sz="2400" dirty="0" err="1" smtClean="0"/>
              <a:t>Yusset</a:t>
            </a:r>
            <a:r>
              <a:rPr lang="es-ES" sz="2400" dirty="0" smtClean="0"/>
              <a:t>).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0" i="1" u="sng" dirty="0" smtClean="0">
                <a:solidFill>
                  <a:schemeClr val="accent1">
                    <a:lumMod val="75000"/>
                  </a:schemeClr>
                </a:solidFill>
              </a:rPr>
              <a:t>Características del </a:t>
            </a:r>
            <a:r>
              <a:rPr lang="es-ES" b="0" i="1" u="sng" dirty="0" err="1" smtClean="0">
                <a:solidFill>
                  <a:schemeClr val="accent1">
                    <a:lumMod val="75000"/>
                  </a:schemeClr>
                </a:solidFill>
              </a:rPr>
              <a:t>Engagement</a:t>
            </a:r>
            <a:endParaRPr lang="es-ES" b="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VIGOR</a:t>
            </a:r>
            <a:r>
              <a:rPr lang="es-ES" dirty="0" smtClean="0"/>
              <a:t>            </a:t>
            </a:r>
            <a:r>
              <a:rPr lang="es-ES" sz="2800" dirty="0" smtClean="0"/>
              <a:t>Altos niveles de energía y resistencia mental mientras se trabaja junto al deseo de esforzarse en el trabajo que se está realizando.</a:t>
            </a:r>
          </a:p>
          <a:p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DEDICACIÓN</a:t>
            </a:r>
            <a:r>
              <a:rPr lang="es-ES" dirty="0" smtClean="0"/>
              <a:t>           </a:t>
            </a:r>
            <a:r>
              <a:rPr lang="es-ES" sz="2800" dirty="0" smtClean="0"/>
              <a:t>Alta implicancia laboral, entusiasmo, inspiración, orgullo y reto por el trabajo (componente emocional).</a:t>
            </a:r>
          </a:p>
          <a:p>
            <a:r>
              <a:rPr lang="es-ES" dirty="0" smtClean="0"/>
              <a:t> </a:t>
            </a:r>
            <a:r>
              <a:rPr lang="es-ES" b="1" dirty="0" smtClean="0">
                <a:solidFill>
                  <a:schemeClr val="accent1">
                    <a:lumMod val="75000"/>
                  </a:schemeClr>
                </a:solidFill>
              </a:rPr>
              <a:t>ABSORCIÓN</a:t>
            </a:r>
            <a:r>
              <a:rPr lang="es-ES" dirty="0" smtClean="0"/>
              <a:t>           </a:t>
            </a:r>
            <a:r>
              <a:rPr lang="es-ES" sz="2800" dirty="0" smtClean="0"/>
              <a:t>La persona está totalmente concentrada en su trabajo, el tiempo pasa rápidamente (componente cognitivo).</a:t>
            </a:r>
            <a:endParaRPr lang="es-ES" sz="2800" dirty="0"/>
          </a:p>
        </p:txBody>
      </p:sp>
      <p:sp>
        <p:nvSpPr>
          <p:cNvPr id="4" name="3 Flecha derecha"/>
          <p:cNvSpPr/>
          <p:nvPr/>
        </p:nvSpPr>
        <p:spPr>
          <a:xfrm>
            <a:off x="1785918" y="1643050"/>
            <a:ext cx="7143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2643174" y="3429000"/>
            <a:ext cx="7143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2643174" y="4786322"/>
            <a:ext cx="7143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15328" cy="1560538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La Psicología de la Salud Ocupacional</a:t>
            </a:r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endParaRPr lang="es-ES" sz="3600" dirty="0" smtClean="0"/>
          </a:p>
          <a:p>
            <a:endParaRPr lang="es-ES" sz="3600" dirty="0" smtClean="0"/>
          </a:p>
          <a:p>
            <a:r>
              <a:rPr lang="es-ES" sz="3600" dirty="0" smtClean="0"/>
              <a:t>La </a:t>
            </a:r>
            <a:r>
              <a:rPr lang="es-ES" sz="3600" dirty="0"/>
              <a:t>Psicología de la Salud Ocupacional se ocupa de la aplicación de la Psicología a la mejora de la calidad de vida laboral y a proteger y promover la seguridad, la salud y el bienestar de los trabajadores</a:t>
            </a:r>
            <a:r>
              <a:rPr lang="es-ES" sz="3600" dirty="0" smtClean="0"/>
              <a:t>.</a:t>
            </a:r>
            <a:endParaRPr lang="es-ES" sz="3600" dirty="0"/>
          </a:p>
          <a:p>
            <a:endParaRPr lang="es-ES" sz="3300" dirty="0"/>
          </a:p>
          <a:p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3286116" y="1571612"/>
            <a:ext cx="164307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b="1" dirty="0">
                <a:solidFill>
                  <a:schemeClr val="accent1">
                    <a:lumMod val="75000"/>
                  </a:schemeClr>
                </a:solidFill>
              </a:rPr>
              <a:t>Organizaciones Saludables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E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229600" cy="5054617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sz="2800" dirty="0" smtClean="0"/>
              <a:t>Son organizaciones que se centran en el cuidado de la salud del empleado y de la organización en su conjunto. Consideran </a:t>
            </a:r>
            <a:r>
              <a:rPr lang="es-ES" sz="2800" dirty="0"/>
              <a:t>la salud de los empleados como un medio para conseguir otros fines y como un bien en sí </a:t>
            </a:r>
            <a:r>
              <a:rPr lang="es-ES" sz="2800" dirty="0" smtClean="0"/>
              <a:t>misma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b="1" dirty="0" smtClean="0"/>
          </a:p>
          <a:p>
            <a:r>
              <a:rPr lang="es-AR" sz="2800" b="1" dirty="0" err="1" smtClean="0"/>
              <a:t>Resiliencia</a:t>
            </a:r>
            <a:r>
              <a:rPr lang="es-AR" dirty="0" smtClean="0"/>
              <a:t>              </a:t>
            </a:r>
            <a:r>
              <a:rPr lang="es-AR" sz="2800" dirty="0" smtClean="0"/>
              <a:t>“</a:t>
            </a:r>
            <a:r>
              <a:rPr lang="es-AR" sz="2800" i="1" dirty="0" smtClean="0"/>
              <a:t> capacidad </a:t>
            </a:r>
            <a:r>
              <a:rPr lang="es-AR" sz="2800" i="1" dirty="0"/>
              <a:t>de los seres vivos para sobreponerse a períodos de dolor emocional y situaciones adversas</a:t>
            </a:r>
            <a:r>
              <a:rPr lang="es-AR" sz="2800" dirty="0" smtClean="0"/>
              <a:t>”. </a:t>
            </a:r>
            <a:r>
              <a:rPr lang="es-ES" sz="2800" dirty="0" err="1" smtClean="0"/>
              <a:t>Salanova</a:t>
            </a:r>
            <a:r>
              <a:rPr lang="es-ES" sz="2800" dirty="0" smtClean="0"/>
              <a:t> </a:t>
            </a:r>
            <a:r>
              <a:rPr lang="es-ES" sz="2800" dirty="0"/>
              <a:t>y </a:t>
            </a:r>
            <a:r>
              <a:rPr lang="es-ES" sz="2800" dirty="0" err="1"/>
              <a:t>Shaufeli</a:t>
            </a:r>
            <a:r>
              <a:rPr lang="es-ES" sz="2800" dirty="0"/>
              <a:t> (2009</a:t>
            </a:r>
            <a:r>
              <a:rPr lang="es-ES" dirty="0" smtClean="0"/>
              <a:t>). 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3500430" y="1142984"/>
            <a:ext cx="1143008" cy="1264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>
            <a:off x="2285984" y="48577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697</TotalTime>
  <Words>1661</Words>
  <Application>Microsoft Office PowerPoint</Application>
  <PresentationFormat>Presentación en pantalla (4:3)</PresentationFormat>
  <Paragraphs>138</Paragraphs>
  <Slides>26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Opulento</vt:lpstr>
      <vt:lpstr>      Tesis de PREGrado   “Estudio del Capital Psicológico Positivo en el trabajo. Comportamiento de las variables de Engagement, Satisfacción con la vida y clima organizacional en organizaciones del sector público y privado”   </vt:lpstr>
      <vt:lpstr>Resumen de la Investigación</vt:lpstr>
      <vt:lpstr>Diapositiva 3</vt:lpstr>
      <vt:lpstr>Diapositiva 4</vt:lpstr>
      <vt:lpstr>Diapositiva 5</vt:lpstr>
      <vt:lpstr>Diapositiva 6</vt:lpstr>
      <vt:lpstr>Características del Engagement</vt:lpstr>
      <vt:lpstr>La Psicología de la Salud Ocupacional  </vt:lpstr>
      <vt:lpstr>Organizaciones Saludables  </vt:lpstr>
      <vt:lpstr>Burnout vs Engagement </vt:lpstr>
      <vt:lpstr>Satisfacción con la Vida</vt:lpstr>
      <vt:lpstr>Población  </vt:lpstr>
      <vt:lpstr>Muestra </vt:lpstr>
      <vt:lpstr>Particularidades de las muestras </vt:lpstr>
      <vt:lpstr>Variables tenidas en cuenta</vt:lpstr>
      <vt:lpstr>Encuesta de Bienestar y Trabajo (UWES) </vt:lpstr>
      <vt:lpstr>Diapositiva 17</vt:lpstr>
      <vt:lpstr>Diapositiva 18</vt:lpstr>
      <vt:lpstr>Escala de Clima Organizacional (EDCO) </vt:lpstr>
      <vt:lpstr>Diapositiva 20</vt:lpstr>
      <vt:lpstr>Escala de Satisfacción con la Vida SWLS </vt:lpstr>
      <vt:lpstr>Diapositiva 22</vt:lpstr>
      <vt:lpstr>CONCLUSIÓN </vt:lpstr>
      <vt:lpstr>Diapositiva 24</vt:lpstr>
      <vt:lpstr>Diapositiva 25</vt:lpstr>
      <vt:lpstr>Agradecimientos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      Proyecto de Tesis de Grado “Estudio del Capital Psicológico Positivo en el trabajo. Comportamiento de las variables de Engagement, Satisfacción con la vida y clima organizacional en organizaciones del sector público y privado” Alumna: Virgili, María del Carmen.   </dc:title>
  <dc:creator>Seven</dc:creator>
  <cp:lastModifiedBy>Seven</cp:lastModifiedBy>
  <cp:revision>155</cp:revision>
  <dcterms:created xsi:type="dcterms:W3CDTF">2017-04-07T12:07:39Z</dcterms:created>
  <dcterms:modified xsi:type="dcterms:W3CDTF">2017-05-15T05:54:43Z</dcterms:modified>
</cp:coreProperties>
</file>