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7" r:id="rId2"/>
    <p:sldId id="256" r:id="rId3"/>
    <p:sldId id="258" r:id="rId4"/>
    <p:sldId id="291" r:id="rId5"/>
    <p:sldId id="260" r:id="rId6"/>
    <p:sldId id="306" r:id="rId7"/>
    <p:sldId id="325" r:id="rId8"/>
    <p:sldId id="307" r:id="rId9"/>
    <p:sldId id="312" r:id="rId10"/>
    <p:sldId id="308" r:id="rId11"/>
    <p:sldId id="324" r:id="rId12"/>
    <p:sldId id="326" r:id="rId13"/>
    <p:sldId id="328" r:id="rId14"/>
    <p:sldId id="327" r:id="rId15"/>
    <p:sldId id="272" r:id="rId16"/>
    <p:sldId id="305" r:id="rId17"/>
    <p:sldId id="277" r:id="rId18"/>
    <p:sldId id="278" r:id="rId19"/>
    <p:sldId id="279" r:id="rId20"/>
    <p:sldId id="304" r:id="rId21"/>
    <p:sldId id="330" r:id="rId22"/>
    <p:sldId id="274" r:id="rId23"/>
    <p:sldId id="321" r:id="rId24"/>
    <p:sldId id="287" r:id="rId25"/>
    <p:sldId id="313" r:id="rId26"/>
    <p:sldId id="314" r:id="rId27"/>
    <p:sldId id="329" r:id="rId28"/>
    <p:sldId id="322" r:id="rId29"/>
    <p:sldId id="323" r:id="rId30"/>
    <p:sldId id="316" r:id="rId31"/>
    <p:sldId id="317" r:id="rId32"/>
    <p:sldId id="318" r:id="rId33"/>
    <p:sldId id="319" r:id="rId34"/>
    <p:sldId id="285" r:id="rId35"/>
    <p:sldId id="293" r:id="rId36"/>
    <p:sldId id="320" r:id="rId37"/>
    <p:sldId id="290" r:id="rId38"/>
  </p:sldIdLst>
  <p:sldSz cx="9144000" cy="6858000" type="screen4x3"/>
  <p:notesSz cx="6858000" cy="9144000"/>
  <p:defaultTextStyle>
    <a:defPPr>
      <a:defRPr lang="es-A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9966FF"/>
    <a:srgbClr val="0099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F7CE-BA2A-4939-B2D9-E1EED90E0384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A214-4279-4197-B511-93D01817B2B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4753-93BC-4A1D-8915-E7E47AD69B3B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3112-7560-4173-B88E-BFE98442FF2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E478-6544-44A6-895D-F0EFE6C670D3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7C98D-545D-4091-BABF-7D1D39DF2F6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9F3A-8C6F-4EA0-B7AE-D89E65C34AD2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FF3A-FEFB-4673-A76D-7ED0D3F1983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B0CB-CA9D-46C6-9404-67B14F63E5B6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068DF-6A10-40C2-A426-358472A5C38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7C70-4D1E-4EFE-BD04-9A1739BCFBFC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8700-51C5-41FC-A86E-9ED44059089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7AD90-CCC9-4754-BC23-CF57440C1E36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434CF-FE5E-4D37-9E22-3697C33E231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1875-F894-418F-B7F5-0C42CB0C3C3A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73E0-761C-4D34-99AD-F2A8255B0AD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F50C6-D383-4ECC-B5DA-39F679E4AC24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1DF4B-3CCA-4C9C-B72A-B7D5406B187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9D22D-FE14-4481-B113-D3F570AB615C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01BA-CE21-4E77-840F-8D413BDCD49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C92C9-145F-4379-9C14-CBEA39A0A793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451B-7213-4238-AD4B-2C4CA0DCE22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CB253FD-FD9F-4F0F-AAB0-3A3414313BCC}" type="datetimeFigureOut">
              <a:rPr lang="es-AR"/>
              <a:pPr>
                <a:defRPr/>
              </a:pPr>
              <a:t>08/09/2016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4AE639F-CE96-44DC-8243-61C7D4472BA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3" r:id="rId2"/>
    <p:sldLayoutId id="2147483902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903" r:id="rId9"/>
    <p:sldLayoutId id="2147483899" r:id="rId10"/>
    <p:sldLayoutId id="21474839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Marcador de contenido"/>
          <p:cNvSpPr>
            <a:spLocks noGrp="1"/>
          </p:cNvSpPr>
          <p:nvPr>
            <p:ph idx="1"/>
          </p:nvPr>
        </p:nvSpPr>
        <p:spPr>
          <a:xfrm>
            <a:off x="1187450" y="1773238"/>
            <a:ext cx="7497763" cy="4751387"/>
          </a:xfrm>
        </p:spPr>
        <p:txBody>
          <a:bodyPr>
            <a:normAutofit/>
          </a:bodyPr>
          <a:lstStyle/>
          <a:p>
            <a:pPr marL="80963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sz="2800" b="1" u="sng" dirty="0" smtClean="0">
                <a:solidFill>
                  <a:srgbClr val="006699"/>
                </a:solidFill>
                <a:latin typeface="Calibri" pitchFamily="34" charset="0"/>
              </a:rPr>
              <a:t>TESINA DE GRADO</a:t>
            </a:r>
            <a:r>
              <a:rPr lang="es-ES" sz="2800" b="1" u="sng" dirty="0" smtClean="0">
                <a:solidFill>
                  <a:srgbClr val="006699"/>
                </a:solidFill>
                <a:latin typeface="Calibri" pitchFamily="34" charset="0"/>
              </a:rPr>
              <a:t> - REQUISITO CURRICULAR</a:t>
            </a:r>
            <a:endParaRPr lang="es-AR" sz="2800" b="1" u="sng" dirty="0" smtClean="0">
              <a:solidFill>
                <a:srgbClr val="006699"/>
              </a:solidFill>
              <a:latin typeface="Calibri" pitchFamily="34" charset="0"/>
            </a:endParaRPr>
          </a:p>
          <a:p>
            <a:pPr marL="80963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ES" sz="2800" b="1" u="sng" dirty="0" smtClean="0">
                <a:solidFill>
                  <a:srgbClr val="006699"/>
                </a:solidFill>
                <a:latin typeface="Calibri" pitchFamily="34" charset="0"/>
              </a:rPr>
              <a:t>PLAN DE ESTUDIOS O.C.S 553/09</a:t>
            </a:r>
            <a:endParaRPr lang="es-AR" sz="2800" b="1" u="sng" dirty="0" smtClean="0">
              <a:solidFill>
                <a:srgbClr val="006699"/>
              </a:solidFill>
              <a:latin typeface="Calibri" pitchFamily="34" charset="0"/>
            </a:endParaRP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AR" dirty="0" smtClean="0"/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ALUMNOS</a:t>
            </a:r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:</a:t>
            </a: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-Durante, María Florencia  9159/10</a:t>
            </a: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-Sandoval Durando, Federico  9274/10</a:t>
            </a: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ES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SUPERVISOR:</a:t>
            </a:r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Dr.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Urquijo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Sebastián.</a:t>
            </a:r>
            <a:endParaRPr lang="es-AR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COSUPERVISORA:</a:t>
            </a:r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Lic. del Valle, Macarena.</a:t>
            </a:r>
            <a:endParaRPr lang="es-AR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AR" b="1" u="sng" dirty="0" smtClean="0">
              <a:latin typeface="Calibri" pitchFamily="34" charset="0"/>
            </a:endParaRP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s-ES" dirty="0" smtClean="0">
              <a:latin typeface="Calibri" pitchFamily="34" charset="0"/>
            </a:endParaRP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s-ES" dirty="0" smtClean="0">
              <a:latin typeface="Calibri" pitchFamily="34" charset="0"/>
            </a:endParaRP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s-AR" dirty="0" smtClean="0">
              <a:latin typeface="Calibri" pitchFamily="34" charset="0"/>
            </a:endParaRP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AR" dirty="0" smtClean="0"/>
          </a:p>
        </p:txBody>
      </p:sp>
      <p:pic>
        <p:nvPicPr>
          <p:cNvPr id="6147" name="5 Imagen"/>
          <p:cNvPicPr>
            <a:picLocks noChangeAspect="1" noChangeArrowheads="1"/>
          </p:cNvPicPr>
          <p:nvPr/>
        </p:nvPicPr>
        <p:blipFill>
          <a:blip r:embed="rId2"/>
          <a:srcRect l="26656" t="30968" r="26315" b="54604"/>
          <a:stretch>
            <a:fillRect/>
          </a:stretch>
        </p:blipFill>
        <p:spPr bwMode="auto">
          <a:xfrm>
            <a:off x="714375" y="214313"/>
            <a:ext cx="792003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/>
            <a:r>
              <a:rPr lang="es-AR" u="sng" dirty="0" smtClean="0"/>
              <a:t>Tradición HEDÓNICA 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1851027"/>
          </a:xfrm>
        </p:spPr>
        <p:txBody>
          <a:bodyPr/>
          <a:lstStyle/>
          <a:p>
            <a:pPr algn="just"/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Cercana a conceptos de larga tradición en la Psicología como el de satisfacción con la vida y ligada fundamentalmente con la experiencia subjetiva de felicidad fruto de un balance global entre las situaciones de placer y displacer (</a:t>
            </a:r>
            <a:r>
              <a:rPr lang="es-ES" sz="2000" b="1" dirty="0" err="1" smtClean="0">
                <a:solidFill>
                  <a:srgbClr val="006699"/>
                </a:solidFill>
                <a:latin typeface="+mj-lt"/>
              </a:rPr>
              <a:t>Diener</a:t>
            </a: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 &amp; Lucas, 1999).  Algunos autores extendieron los límites del concepto al de Bienestar Subjetivo  (“</a:t>
            </a:r>
            <a:r>
              <a:rPr lang="es-ES" sz="2000" b="1" i="1" dirty="0" smtClean="0">
                <a:solidFill>
                  <a:srgbClr val="006699"/>
                </a:solidFill>
                <a:latin typeface="+mj-lt"/>
              </a:rPr>
              <a:t>Subjetive </a:t>
            </a:r>
            <a:r>
              <a:rPr lang="es-ES" sz="2000" b="1" i="1" dirty="0" err="1" smtClean="0">
                <a:solidFill>
                  <a:srgbClr val="006699"/>
                </a:solidFill>
                <a:latin typeface="+mj-lt"/>
              </a:rPr>
              <a:t>Well-being</a:t>
            </a:r>
            <a:r>
              <a:rPr lang="es-ES" sz="2000" b="1" i="1" dirty="0" smtClean="0">
                <a:solidFill>
                  <a:srgbClr val="006699"/>
                </a:solidFill>
                <a:latin typeface="+mj-lt"/>
              </a:rPr>
              <a:t>”</a:t>
            </a: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)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500034" y="3500438"/>
            <a:ext cx="8229600" cy="85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5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Tradición EUDAIMÓNICA </a:t>
            </a:r>
            <a:endParaRPr kumimoji="0" lang="es-ES" sz="5000" b="0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00034" y="4357694"/>
            <a:ext cx="8229600" cy="1851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just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Relacionada al desarrollo del potencial humano y consecución de aquellos valores que nos hacen sentir vivos y auténticos, que nos hacen crecer como personas, y no tanto en las actividades que nos dan placer o nos alejan del dolor (Bilbao, 2008). Se centra en el crecimiento personal y la búsqueda del sentido de la vida, se denomina el constructo como BIENESTAR PSICOLÓGICO (“</a:t>
            </a:r>
            <a:r>
              <a:rPr lang="es-ES" sz="2000" b="1" i="1" dirty="0" err="1" smtClean="0">
                <a:solidFill>
                  <a:srgbClr val="006699"/>
                </a:solidFill>
                <a:latin typeface="+mj-lt"/>
              </a:rPr>
              <a:t>Psychological</a:t>
            </a:r>
            <a:r>
              <a:rPr lang="es-ES" sz="2000" b="1" i="1" dirty="0" smtClean="0">
                <a:solidFill>
                  <a:srgbClr val="006699"/>
                </a:solidFill>
                <a:latin typeface="+mj-lt"/>
              </a:rPr>
              <a:t> </a:t>
            </a:r>
            <a:r>
              <a:rPr lang="es-ES" sz="2000" b="1" i="1" dirty="0" err="1" smtClean="0">
                <a:solidFill>
                  <a:srgbClr val="006699"/>
                </a:solidFill>
                <a:latin typeface="+mj-lt"/>
              </a:rPr>
              <a:t>Well-being</a:t>
            </a:r>
            <a:r>
              <a:rPr lang="es-ES" sz="2000" b="1" i="1" dirty="0" smtClean="0">
                <a:solidFill>
                  <a:srgbClr val="006699"/>
                </a:solidFill>
                <a:latin typeface="+mj-lt"/>
              </a:rPr>
              <a:t>”</a:t>
            </a: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).</a:t>
            </a:r>
          </a:p>
          <a:p>
            <a:pPr marL="273050" marR="0" lvl="0" indent="-2730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es-E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0232" y="428604"/>
            <a:ext cx="5114932" cy="642942"/>
          </a:xfrm>
        </p:spPr>
        <p:txBody>
          <a:bodyPr/>
          <a:lstStyle/>
          <a:p>
            <a:r>
              <a:rPr lang="es-AR" dirty="0" smtClean="0"/>
              <a:t>Tradición hedónica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5181616"/>
          </a:xfrm>
        </p:spPr>
        <p:txBody>
          <a:bodyPr/>
          <a:lstStyle/>
          <a:p>
            <a:endParaRPr lang="es-AR" dirty="0" smtClean="0"/>
          </a:p>
          <a:p>
            <a:pPr>
              <a:buNone/>
            </a:pP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58" y="1357298"/>
            <a:ext cx="842968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Filosofía:</a:t>
            </a: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-</a:t>
            </a:r>
            <a:r>
              <a:rPr lang="es-AR" b="1" dirty="0" err="1" smtClean="0">
                <a:solidFill>
                  <a:srgbClr val="006699"/>
                </a:solidFill>
              </a:rPr>
              <a:t>Arístipo</a:t>
            </a:r>
            <a:r>
              <a:rPr lang="es-AR" b="1" dirty="0" smtClean="0">
                <a:solidFill>
                  <a:srgbClr val="006699"/>
                </a:solidFill>
              </a:rPr>
              <a:t> de </a:t>
            </a:r>
            <a:r>
              <a:rPr lang="es-AR" b="1" dirty="0" err="1" smtClean="0">
                <a:solidFill>
                  <a:srgbClr val="006699"/>
                </a:solidFill>
              </a:rPr>
              <a:t>Cirene</a:t>
            </a:r>
            <a:r>
              <a:rPr lang="es-AR" b="1" dirty="0" smtClean="0">
                <a:solidFill>
                  <a:srgbClr val="006699"/>
                </a:solidFill>
              </a:rPr>
              <a:t>: Promulgador del hedonismo</a:t>
            </a: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-Epicuro :Hedonismo racional</a:t>
            </a:r>
          </a:p>
          <a:p>
            <a:pPr algn="just"/>
            <a:endParaRPr lang="es-AR" b="1" dirty="0" smtClean="0">
              <a:solidFill>
                <a:srgbClr val="006699"/>
              </a:solidFill>
            </a:endParaRP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Pensadores:</a:t>
            </a: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-</a:t>
            </a:r>
            <a:r>
              <a:rPr lang="es-AR" b="1" dirty="0" err="1" smtClean="0">
                <a:solidFill>
                  <a:srgbClr val="006699"/>
                </a:solidFill>
              </a:rPr>
              <a:t>Hobbes</a:t>
            </a:r>
            <a:r>
              <a:rPr lang="es-AR" b="1" dirty="0" smtClean="0">
                <a:solidFill>
                  <a:srgbClr val="006699"/>
                </a:solidFill>
              </a:rPr>
              <a:t> (S XVII) Felicidad está en la búsqueda exitosa de nuestros apetitos</a:t>
            </a: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-Marqués de </a:t>
            </a:r>
            <a:r>
              <a:rPr lang="es-AR" b="1" dirty="0" err="1" smtClean="0">
                <a:solidFill>
                  <a:srgbClr val="006699"/>
                </a:solidFill>
              </a:rPr>
              <a:t>Sade</a:t>
            </a:r>
            <a:r>
              <a:rPr lang="es-AR" b="1" dirty="0" smtClean="0">
                <a:solidFill>
                  <a:srgbClr val="006699"/>
                </a:solidFill>
              </a:rPr>
              <a:t> (S XVIII) Búsqueda de sensaciones y placer fin último de la vida.</a:t>
            </a: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-</a:t>
            </a:r>
            <a:r>
              <a:rPr lang="es-AR" b="1" dirty="0" err="1" smtClean="0">
                <a:solidFill>
                  <a:srgbClr val="006699"/>
                </a:solidFill>
              </a:rPr>
              <a:t>Bentham</a:t>
            </a:r>
            <a:r>
              <a:rPr lang="es-AR" b="1" dirty="0" smtClean="0">
                <a:solidFill>
                  <a:srgbClr val="006699"/>
                </a:solidFill>
              </a:rPr>
              <a:t> (S XIX) Esfuerzos individuales para maximizar placer e interés personal</a:t>
            </a:r>
          </a:p>
          <a:p>
            <a:pPr algn="just"/>
            <a:endParaRPr lang="es-AR" b="1" dirty="0" smtClean="0">
              <a:solidFill>
                <a:srgbClr val="006699"/>
              </a:solidFill>
            </a:endParaRP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Psicología:</a:t>
            </a: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-Calidad de vida  (’50 EEUU)</a:t>
            </a: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-</a:t>
            </a:r>
            <a:r>
              <a:rPr lang="es-AR" b="1" dirty="0" err="1" smtClean="0">
                <a:solidFill>
                  <a:srgbClr val="006699"/>
                </a:solidFill>
              </a:rPr>
              <a:t>Bradburn</a:t>
            </a:r>
            <a:r>
              <a:rPr lang="es-AR" b="1" dirty="0" smtClean="0">
                <a:solidFill>
                  <a:srgbClr val="006699"/>
                </a:solidFill>
              </a:rPr>
              <a:t> (1969): Felicidad como resultado de un equilibrio entre afecto positivo y negativo</a:t>
            </a:r>
          </a:p>
          <a:p>
            <a:pPr algn="just"/>
            <a:r>
              <a:rPr lang="es-AR" b="1" dirty="0" smtClean="0">
                <a:solidFill>
                  <a:srgbClr val="006699"/>
                </a:solidFill>
              </a:rPr>
              <a:t>-</a:t>
            </a:r>
            <a:r>
              <a:rPr lang="es-AR" b="1" dirty="0" err="1" smtClean="0">
                <a:solidFill>
                  <a:srgbClr val="006699"/>
                </a:solidFill>
              </a:rPr>
              <a:t>Andrews</a:t>
            </a:r>
            <a:r>
              <a:rPr lang="es-AR" b="1" dirty="0" smtClean="0">
                <a:solidFill>
                  <a:srgbClr val="006699"/>
                </a:solidFill>
              </a:rPr>
              <a:t> y </a:t>
            </a:r>
            <a:r>
              <a:rPr lang="es-AR" b="1" dirty="0" err="1" smtClean="0">
                <a:solidFill>
                  <a:srgbClr val="006699"/>
                </a:solidFill>
              </a:rPr>
              <a:t>Withey</a:t>
            </a:r>
            <a:r>
              <a:rPr lang="es-AR" b="1" dirty="0" smtClean="0">
                <a:solidFill>
                  <a:srgbClr val="006699"/>
                </a:solidFill>
              </a:rPr>
              <a:t> (1979): Afectos positivos, afectos negativos y juicio cognitivo global sobre el bienestar (satisfacción vital)</a:t>
            </a:r>
          </a:p>
          <a:p>
            <a:pPr algn="just"/>
            <a:endParaRPr lang="es-AR" sz="1400" b="1" dirty="0" smtClean="0">
              <a:solidFill>
                <a:srgbClr val="006699"/>
              </a:solidFill>
            </a:endParaRPr>
          </a:p>
          <a:p>
            <a:pPr algn="just"/>
            <a:endParaRPr lang="es-AR" dirty="0" smtClean="0"/>
          </a:p>
          <a:p>
            <a:pPr algn="just"/>
            <a:endParaRPr lang="es-AR" dirty="0" smtClean="0"/>
          </a:p>
          <a:p>
            <a:pPr algn="just"/>
            <a:endParaRPr lang="es-AR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04866"/>
          </a:xfrm>
        </p:spPr>
        <p:txBody>
          <a:bodyPr/>
          <a:lstStyle/>
          <a:p>
            <a:pPr algn="ctr"/>
            <a:r>
              <a:rPr lang="es-AR" dirty="0" smtClean="0"/>
              <a:t>Tradición </a:t>
            </a:r>
            <a:r>
              <a:rPr lang="es-AR" dirty="0" err="1" smtClean="0"/>
              <a:t>Eudaimónica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1000109"/>
            <a:ext cx="850112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Filosofía:</a:t>
            </a:r>
          </a:p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-Siete Sabios (entre SVII y VI a.C.) Tales de </a:t>
            </a:r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Mileto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: vivir con moderación, autoconocimiento, templanza</a:t>
            </a:r>
          </a:p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-Demócrito (unos 100 años después): ¿cuál es el “fin” de la vida humana?</a:t>
            </a:r>
          </a:p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-Aristóteles: Felicidad se encuentra en la expresión de la virtud (</a:t>
            </a:r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Eudaimonia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)</a:t>
            </a:r>
          </a:p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-San Agustín (S IV </a:t>
            </a:r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d.C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) La felicidad no está en placeres momentáneos sino en valores permanentes </a:t>
            </a:r>
          </a:p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-Santo Tomás de Aquino: pregunta por la finalidad de la vida</a:t>
            </a:r>
          </a:p>
          <a:p>
            <a:pPr algn="just"/>
            <a:endParaRPr lang="es-AR" sz="1600" b="1" dirty="0" smtClean="0">
              <a:solidFill>
                <a:srgbClr val="006699"/>
              </a:solidFill>
              <a:latin typeface="+mj-lt"/>
            </a:endParaRPr>
          </a:p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Psicología:</a:t>
            </a:r>
          </a:p>
          <a:p>
            <a:pPr algn="just"/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Buhler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 (1968): </a:t>
            </a:r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Realízación</a:t>
            </a:r>
            <a:endParaRPr lang="es-AR" sz="1600" b="1" dirty="0" smtClean="0">
              <a:solidFill>
                <a:srgbClr val="006699"/>
              </a:solidFill>
              <a:latin typeface="+mj-lt"/>
            </a:endParaRPr>
          </a:p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Erikson (1959): 8 etapas del ciclo vital</a:t>
            </a:r>
          </a:p>
          <a:p>
            <a:pPr algn="just"/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Maslow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 (1968): Teoría de la motivación, pirámide de las necesidades.</a:t>
            </a:r>
          </a:p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Rogers (1951): Tendencia </a:t>
            </a:r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actualizante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, sabiduría </a:t>
            </a:r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organísmica</a:t>
            </a:r>
            <a:endParaRPr lang="es-AR" sz="1600" b="1" dirty="0" smtClean="0">
              <a:solidFill>
                <a:srgbClr val="006699"/>
              </a:solidFill>
              <a:latin typeface="+mj-lt"/>
            </a:endParaRPr>
          </a:p>
          <a:p>
            <a:pPr algn="just"/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Allport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 (1961): Madurez</a:t>
            </a:r>
          </a:p>
          <a:p>
            <a:pPr algn="just"/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Frankl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 (1979): Personas con un propósito.</a:t>
            </a:r>
          </a:p>
          <a:p>
            <a:pPr algn="just"/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Fromm (1981): Distinguir entre deseos y necesidades</a:t>
            </a:r>
          </a:p>
          <a:p>
            <a:pPr algn="just"/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Ryan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 y </a:t>
            </a:r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Deci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 (‘90): Satisfacción de necesidades intrínsecas</a:t>
            </a:r>
          </a:p>
          <a:p>
            <a:pPr algn="just"/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Waterman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 (1993): Estado de expresividad personal, se alcanza por experiencias de gran implicación</a:t>
            </a:r>
          </a:p>
          <a:p>
            <a:pPr algn="just"/>
            <a:r>
              <a:rPr lang="es-AR" sz="2000" b="1" dirty="0" err="1" smtClean="0">
                <a:solidFill>
                  <a:srgbClr val="006699"/>
                </a:solidFill>
                <a:latin typeface="+mj-lt"/>
              </a:rPr>
              <a:t>Mihaly</a:t>
            </a:r>
            <a:r>
              <a:rPr lang="es-AR" sz="2000" b="1" dirty="0" smtClean="0">
                <a:solidFill>
                  <a:srgbClr val="006699"/>
                </a:solidFill>
                <a:latin typeface="+mj-lt"/>
              </a:rPr>
              <a:t> </a:t>
            </a:r>
            <a:r>
              <a:rPr lang="es-AR" sz="2000" b="1" dirty="0" err="1" smtClean="0">
                <a:solidFill>
                  <a:srgbClr val="006699"/>
                </a:solidFill>
                <a:latin typeface="+mj-lt"/>
              </a:rPr>
              <a:t>Csikzentmihalyi</a:t>
            </a:r>
            <a:r>
              <a:rPr lang="es-AR" sz="2000" b="1" dirty="0" smtClean="0">
                <a:solidFill>
                  <a:srgbClr val="006699"/>
                </a:solidFill>
                <a:latin typeface="+mj-lt"/>
              </a:rPr>
              <a:t> 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(1997): Felicidad estado mental que puede ser estimulado mediante estrategias cognitivas. FLOW.</a:t>
            </a:r>
          </a:p>
          <a:p>
            <a:pPr algn="just"/>
            <a:r>
              <a:rPr lang="es-AR" sz="1600" b="1" dirty="0" err="1" smtClean="0">
                <a:solidFill>
                  <a:srgbClr val="006699"/>
                </a:solidFill>
                <a:latin typeface="+mj-lt"/>
              </a:rPr>
              <a:t>Seligman</a:t>
            </a:r>
            <a:r>
              <a:rPr lang="es-AR" sz="1600" b="1" dirty="0" smtClean="0">
                <a:solidFill>
                  <a:srgbClr val="006699"/>
                </a:solidFill>
                <a:latin typeface="+mj-lt"/>
              </a:rPr>
              <a:t> (2003): Fortalezas y virtudes.</a:t>
            </a:r>
          </a:p>
          <a:p>
            <a:pPr algn="just"/>
            <a:endParaRPr lang="es-E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es-AR" dirty="0" smtClean="0"/>
              <a:t>Hacia un modelo integrador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1857364"/>
            <a:ext cx="8072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000" dirty="0" err="1" smtClean="0">
                <a:solidFill>
                  <a:srgbClr val="006699"/>
                </a:solidFill>
                <a:latin typeface="+mj-lt"/>
              </a:rPr>
              <a:t>Ryff</a:t>
            </a: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 y </a:t>
            </a:r>
            <a:r>
              <a:rPr lang="es-AR" sz="2000" dirty="0" err="1" smtClean="0">
                <a:solidFill>
                  <a:srgbClr val="006699"/>
                </a:solidFill>
                <a:latin typeface="+mj-lt"/>
              </a:rPr>
              <a:t>Keyes</a:t>
            </a: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 (1995</a:t>
            </a:r>
            <a:r>
              <a:rPr lang="es-AR" dirty="0" smtClean="0">
                <a:solidFill>
                  <a:srgbClr val="006699"/>
                </a:solidFill>
              </a:rPr>
              <a:t>) estudiaron las asociaciones entre bienestar psicológico y subjetivo compararon las seis escalas que conforman el instrumento para evaluar bienestar psicológico de Carol </a:t>
            </a:r>
            <a:r>
              <a:rPr lang="es-AR" dirty="0" err="1" smtClean="0">
                <a:solidFill>
                  <a:srgbClr val="006699"/>
                </a:solidFill>
              </a:rPr>
              <a:t>Ryff</a:t>
            </a:r>
            <a:r>
              <a:rPr lang="es-AR" dirty="0" smtClean="0">
                <a:solidFill>
                  <a:srgbClr val="006699"/>
                </a:solidFill>
              </a:rPr>
              <a:t> (</a:t>
            </a:r>
            <a:r>
              <a:rPr lang="es-AR" dirty="0" err="1" smtClean="0">
                <a:solidFill>
                  <a:srgbClr val="006699"/>
                </a:solidFill>
              </a:rPr>
              <a:t>autoaceptación</a:t>
            </a:r>
            <a:r>
              <a:rPr lang="es-AR" dirty="0" smtClean="0">
                <a:solidFill>
                  <a:srgbClr val="006699"/>
                </a:solidFill>
              </a:rPr>
              <a:t>, relacionamiento positivo, autonomía, dominio del entorno, crecimiento personal y propósito en la vida)  con otras medidas frecuentes de bienestar como:</a:t>
            </a: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rgbClr val="006699"/>
                </a:solidFill>
              </a:rPr>
              <a:t>-Balance afectivo</a:t>
            </a: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rgbClr val="006699"/>
                </a:solidFill>
              </a:rPr>
              <a:t>-Satisfacción vital</a:t>
            </a: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rgbClr val="006699"/>
                </a:solidFill>
              </a:rPr>
              <a:t>-Felicidad</a:t>
            </a: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rgbClr val="006699"/>
                </a:solidFill>
              </a:rPr>
              <a:t>Encontraron asociaciones significativas con auto-aceptación y domino del entorno ( no con las otras 4 dimensiones).</a:t>
            </a:r>
          </a:p>
          <a:p>
            <a:pPr algn="just">
              <a:lnSpc>
                <a:spcPct val="150000"/>
              </a:lnSpc>
            </a:pPr>
            <a:endParaRPr lang="es-ES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85810"/>
          </a:xfrm>
        </p:spPr>
        <p:txBody>
          <a:bodyPr/>
          <a:lstStyle/>
          <a:p>
            <a:r>
              <a:rPr lang="es-AR" dirty="0" smtClean="0"/>
              <a:t>Modelos teóricos del Bienestar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9292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Teorías universalistas: Logro de ciertos objetivos</a:t>
            </a:r>
          </a:p>
          <a:p>
            <a:pPr>
              <a:lnSpc>
                <a:spcPct val="150000"/>
              </a:lnSpc>
            </a:pP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Modelos situacionales (</a:t>
            </a:r>
            <a:r>
              <a:rPr lang="es-AR" sz="2000" dirty="0" err="1" smtClean="0">
                <a:solidFill>
                  <a:srgbClr val="006699"/>
                </a:solidFill>
                <a:latin typeface="+mj-lt"/>
              </a:rPr>
              <a:t>Bottom</a:t>
            </a: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 Up): Una persona que está expuesta a más momentos felices estará más satisfecha con su vida</a:t>
            </a:r>
          </a:p>
          <a:p>
            <a:pPr>
              <a:lnSpc>
                <a:spcPct val="150000"/>
              </a:lnSpc>
            </a:pP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Modelos </a:t>
            </a:r>
            <a:r>
              <a:rPr lang="es-AR" sz="2000" dirty="0" err="1" smtClean="0">
                <a:solidFill>
                  <a:srgbClr val="006699"/>
                </a:solidFill>
                <a:latin typeface="+mj-lt"/>
              </a:rPr>
              <a:t>personológicos</a:t>
            </a: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 (Top Down): Bienestar disposición general de la personalidad.</a:t>
            </a:r>
          </a:p>
          <a:p>
            <a:pPr>
              <a:lnSpc>
                <a:spcPct val="150000"/>
              </a:lnSpc>
            </a:pP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Teorías de la adaptación: Capacidad de adaptarse</a:t>
            </a:r>
            <a:endParaRPr lang="es-ES" sz="2000" dirty="0" smtClean="0">
              <a:solidFill>
                <a:srgbClr val="006699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Teorías de las discrepancias: Comparación entre estándares personales y nivel de condiciones actuales.</a:t>
            </a:r>
            <a:endParaRPr lang="es-AR" sz="2400" dirty="0" smtClean="0">
              <a:solidFill>
                <a:srgbClr val="006699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s-AR" sz="2000" dirty="0" smtClean="0">
                <a:solidFill>
                  <a:srgbClr val="006699"/>
                </a:solidFill>
                <a:latin typeface="+mj-lt"/>
              </a:rPr>
              <a:t>Concepciones modernas: CSIKSZENTMIHALYI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 lIns="91440" rIns="91440" bIns="45720"/>
          <a:lstStyle/>
          <a:p>
            <a:pPr algn="ctr" eaLnBrk="1" hangingPunct="1"/>
            <a:r>
              <a:rPr lang="es-AR" sz="3600" b="1" u="sng" smtClean="0">
                <a:solidFill>
                  <a:srgbClr val="002060"/>
                </a:solidFill>
              </a:rPr>
              <a:t>Actividad Físico-Deportiva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357188" y="1357313"/>
            <a:ext cx="8572500" cy="528637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s-ES" sz="2800" dirty="0" smtClean="0">
                <a:solidFill>
                  <a:srgbClr val="002060"/>
                </a:solidFill>
                <a:latin typeface="+mj-lt"/>
              </a:rPr>
              <a:t>Actividad físico-deportiva: cualquier actividad física planeada, estructurada y repetitiva cuyo objetivo es adquirir, mantener o mejorar uno o más componentes del estado físico, como resistencia, fuerza, velocidad, flexibilidad, coordinación, entre otros. </a:t>
            </a:r>
          </a:p>
          <a:p>
            <a:pPr>
              <a:lnSpc>
                <a:spcPct val="150000"/>
              </a:lnSpc>
              <a:defRPr/>
            </a:pPr>
            <a:r>
              <a:rPr lang="es-ES" sz="2800" dirty="0" smtClean="0">
                <a:solidFill>
                  <a:srgbClr val="002060"/>
                </a:solidFill>
                <a:latin typeface="+mj-lt"/>
              </a:rPr>
              <a:t>Se utilizarán como </a:t>
            </a:r>
            <a:r>
              <a:rPr lang="es-ES" sz="2800" smtClean="0">
                <a:solidFill>
                  <a:srgbClr val="002060"/>
                </a:solidFill>
                <a:latin typeface="+mj-lt"/>
              </a:rPr>
              <a:t>sinónimos deporte</a:t>
            </a:r>
            <a:r>
              <a:rPr lang="es-ES" sz="2800" dirty="0" smtClean="0">
                <a:solidFill>
                  <a:srgbClr val="002060"/>
                </a:solidFill>
                <a:latin typeface="+mj-lt"/>
              </a:rPr>
              <a:t>, ejercicio físico, actividad física,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es-AR" dirty="0" smtClean="0"/>
              <a:t>Estudiantes Universitarios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8524905" cy="5191125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785813" y="500063"/>
            <a:ext cx="7818437" cy="6121400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AR" sz="35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Objetivos Específicos:</a:t>
            </a:r>
            <a:endParaRPr lang="es-AR" sz="3500" u="sng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25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Describir y caracterizar los niveles de Bienestar Psicológico de los estudiantes de la Universidad Nacional de Mar del Plata según realicen o no actividad físico-deportiva</a:t>
            </a:r>
          </a:p>
          <a:p>
            <a:pPr marL="274320" indent="-274320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2)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Determinar la existencia o no de diferencias significativas en los niveles de Bienestar Psicológico de quienes practican actividad físico-deportivo y quiénes no.</a:t>
            </a:r>
          </a:p>
          <a:p>
            <a:pPr marL="274320" indent="-274320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3)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Evaluar la existencia de una asociación entre la frecuencia, intensidad del ejercicio físico así como la realización  de la actividad con otras personas o solos y los niveles de bienestar psicológico.</a:t>
            </a:r>
          </a:p>
          <a:p>
            <a:pPr marL="274320" indent="-274320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A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500063" y="571500"/>
            <a:ext cx="8286750" cy="5699125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AR" sz="3200" b="1" u="sng" dirty="0" smtClean="0">
                <a:solidFill>
                  <a:srgbClr val="006699"/>
                </a:solidFill>
                <a:latin typeface="Calibri" pitchFamily="34" charset="0"/>
              </a:rPr>
              <a:t>Descripción de la Muestra y Procedimiento </a:t>
            </a:r>
            <a:endParaRPr lang="es-AR" sz="3200" u="sng" dirty="0" smtClean="0">
              <a:solidFill>
                <a:srgbClr val="006699"/>
              </a:solidFill>
              <a:latin typeface="Calibri" pitchFamily="34" charset="0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-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La muestra final, de conveniencia, no probabilística, estuvo conformada por 212 estudiantes de la Universidad Nacional de Mar del Plata de las distintas unidades académicas.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AR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-De los 212, 145 eran mujeres (68,4%) y 67 eran hombres (31,6%).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AR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-Las edades estaban comprendidas entre los 17 y los 37 años, con una media de 21,02 y un desvío estándar de 3,89.</a:t>
            </a:r>
            <a:endParaRPr lang="es-ES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285750" y="500043"/>
            <a:ext cx="8572500" cy="5929354"/>
          </a:xfrm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AR" sz="3200" b="1" u="sng" dirty="0" smtClean="0">
                <a:solidFill>
                  <a:srgbClr val="006699"/>
                </a:solidFill>
                <a:latin typeface="+mj-lt"/>
              </a:rPr>
              <a:t>Instrumentos: </a:t>
            </a:r>
            <a:endParaRPr lang="es-AR" sz="3200" u="sng" dirty="0" smtClean="0">
              <a:solidFill>
                <a:srgbClr val="006699"/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sz="2400" dirty="0" smtClean="0">
                <a:latin typeface="+mj-lt"/>
              </a:rPr>
              <a:t>	</a:t>
            </a: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Para evaluar las variables BIENESTAR PSICOLÓGICO y REALIZACIÓN DE ACTIVIDAD FÍSICO-DEPORTIVA en estudiantes de la UNMDP, administramos dos instrumentos: </a:t>
            </a:r>
          </a:p>
          <a:p>
            <a:pPr marL="274320" indent="-274320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AR" sz="24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-Escala de Bienestar Psicológico de </a:t>
            </a:r>
            <a:r>
              <a:rPr lang="es-AR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Ryff</a:t>
            </a:r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es-ES" dirty="0" smtClean="0">
                <a:solidFill>
                  <a:srgbClr val="006699"/>
                </a:solidFill>
                <a:latin typeface="+mj-lt"/>
              </a:rPr>
              <a:t>adaptación española (castellana) de Díaz, Rodríguez-Carvajal, Blanco, Moreno-Jiménez, Gallardo, Valle y van </a:t>
            </a:r>
            <a:r>
              <a:rPr lang="es-ES" dirty="0" err="1" smtClean="0">
                <a:solidFill>
                  <a:srgbClr val="006699"/>
                </a:solidFill>
                <a:latin typeface="+mj-lt"/>
              </a:rPr>
              <a:t>Dierendonck</a:t>
            </a:r>
            <a:r>
              <a:rPr lang="es-ES" dirty="0" smtClean="0">
                <a:solidFill>
                  <a:srgbClr val="006699"/>
                </a:solidFill>
                <a:latin typeface="+mj-lt"/>
              </a:rPr>
              <a:t> (2006). </a:t>
            </a:r>
            <a:endParaRPr lang="es-AR" dirty="0" smtClean="0">
              <a:solidFill>
                <a:srgbClr val="006699"/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La escala consta de seis dimensiones: </a:t>
            </a:r>
            <a:r>
              <a:rPr lang="es-AR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Autoaceptación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Relaciones Positivas con otras Personas, Autonomía, Dominio del Entorno, Propósito en la Vida y Crecimiento Personal.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AR" sz="24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AR" sz="24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-Cuestionario de Actividad Físico deportiva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La práctica de deporte fue evaluada mediante un cuestionario </a:t>
            </a:r>
            <a:r>
              <a:rPr lang="es-AR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semi</a:t>
            </a: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-estructurado.</a:t>
            </a:r>
            <a:endParaRPr lang="es-AR" sz="2400" i="1" u="sng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ES" u="sng" dirty="0" smtClean="0">
              <a:solidFill>
                <a:srgbClr val="0066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6 Título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266112" cy="1989138"/>
          </a:xfrm>
        </p:spPr>
        <p:txBody>
          <a:bodyPr lIns="91440" tIns="4572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3600" dirty="0" smtClean="0"/>
              <a:t> 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AR" sz="4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“Bienestar psicológico y realización de actividad físico-deportiva”</a:t>
            </a:r>
            <a:r>
              <a:rPr lang="es-ES" sz="3600" dirty="0" smtClean="0"/>
              <a:t/>
            </a:r>
            <a:br>
              <a:rPr lang="es-ES" sz="3600" dirty="0" smtClean="0"/>
            </a:br>
            <a:endParaRPr lang="es-AR" sz="3600" i="1" u="sng" dirty="0" smtClean="0">
              <a:solidFill>
                <a:srgbClr val="7030A0"/>
              </a:solidFill>
              <a:effectLst/>
            </a:endParaRPr>
          </a:p>
        </p:txBody>
      </p:sp>
      <p:pic>
        <p:nvPicPr>
          <p:cNvPr id="1026" name="Picture 2" descr="ansiedad-examenes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62" y="1857364"/>
            <a:ext cx="7358114" cy="477354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8715436" cy="5214974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8639175" cy="5181600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278813" cy="585791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33428"/>
          </a:xfrm>
        </p:spPr>
        <p:txBody>
          <a:bodyPr/>
          <a:lstStyle/>
          <a:p>
            <a:pPr algn="ctr"/>
            <a:r>
              <a:rPr lang="es-AR" sz="4000" b="1" u="sng" dirty="0" smtClean="0">
                <a:solidFill>
                  <a:schemeClr val="accent1">
                    <a:lumMod val="75000"/>
                  </a:schemeClr>
                </a:solidFill>
              </a:rPr>
              <a:t>Presentación de los Resultados:</a:t>
            </a:r>
            <a:endParaRPr lang="es-ES" sz="4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786" y="2428864"/>
          <a:ext cx="7929617" cy="3500464"/>
        </p:xfrm>
        <a:graphic>
          <a:graphicData uri="http://schemas.openxmlformats.org/drawingml/2006/table">
            <a:tbl>
              <a:tblPr/>
              <a:tblGrid>
                <a:gridCol w="2676388"/>
                <a:gridCol w="952806"/>
                <a:gridCol w="940480"/>
                <a:gridCol w="806804"/>
                <a:gridCol w="805856"/>
                <a:gridCol w="1747283"/>
              </a:tblGrid>
              <a:tr h="43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Femenino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Masculino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Autoaceptación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4,46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0,95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4,70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0,87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-1,76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Relacionamiento Positivo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4,88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4,72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0,93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1,21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Autonomía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4,04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4,26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-1,20*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Dominio del entorno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4,46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4,45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Calibri"/>
                          <a:ea typeface="Calibri"/>
                          <a:cs typeface="Calibri"/>
                        </a:rPr>
                        <a:t>0,79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0,09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Crecimiento Personal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5,04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4,81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1,86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Propósito en la vida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4,66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4,62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0,31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14282" y="857232"/>
            <a:ext cx="8715436" cy="83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b="1" u="sng" dirty="0" smtClean="0">
                <a:solidFill>
                  <a:schemeClr val="accent1">
                    <a:lumMod val="75000"/>
                  </a:schemeClr>
                </a:solidFill>
              </a:rPr>
              <a:t>Bienestar Psicológico de acuerdo al sexo: </a:t>
            </a:r>
            <a:r>
              <a:rPr lang="es-AR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No se encontraron diferencias significativas a excepción de la dimensión autonomía con una media mayor en los hombres.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785926"/>
            <a:ext cx="8572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Tabla 1 - Valores estadístico descriptivos de bienestar psicológico en función de sexo y prueba </a:t>
            </a:r>
            <a:r>
              <a:rPr kumimoji="0" lang="es-E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de comparación de medias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57224" y="6072206"/>
            <a:ext cx="1714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* p&lt;0,05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714375" y="1571625"/>
            <a:ext cx="7499350" cy="48006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s-AR" sz="28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AR" sz="28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AR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357158" y="1928802"/>
            <a:ext cx="8572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es-A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400" u="sng" dirty="0" smtClean="0">
                <a:solidFill>
                  <a:schemeClr val="accent1">
                    <a:lumMod val="75000"/>
                  </a:schemeClr>
                </a:solidFill>
              </a:rPr>
              <a:t>Bienestar Psicológico en función de la edad</a:t>
            </a: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</a:rPr>
              <a:t>: se establecieron dos grupos para evaluar si existían diferencias significativas en los valores de bienestar psicológico y se encontró que los grupos no diferían entre sí.</a:t>
            </a:r>
            <a:endParaRPr lang="es-E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00166" y="714356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200" b="1" u="sng" dirty="0" smtClean="0">
                <a:solidFill>
                  <a:schemeClr val="accent1">
                    <a:lumMod val="75000"/>
                  </a:schemeClr>
                </a:solidFill>
              </a:rPr>
              <a:t>Presentación de los Resultados</a:t>
            </a:r>
            <a:r>
              <a:rPr lang="es-AR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42852"/>
            <a:ext cx="80987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Tabla 2 - Porcentajes válidos de respuestas al cuestionario de actividad físico-deportiva en función del sexo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7" y="500041"/>
          <a:ext cx="7929618" cy="6143670"/>
        </p:xfrm>
        <a:graphic>
          <a:graphicData uri="http://schemas.openxmlformats.org/drawingml/2006/table">
            <a:tbl>
              <a:tblPr/>
              <a:tblGrid>
                <a:gridCol w="1918692"/>
                <a:gridCol w="3897888"/>
                <a:gridCol w="1045060"/>
                <a:gridCol w="1067978"/>
              </a:tblGrid>
              <a:tr h="2149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9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9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latin typeface="Calibri"/>
                          <a:ea typeface="Calibri"/>
                          <a:cs typeface="Calibri"/>
                        </a:rPr>
                        <a:t>Porcentaje Válido</a:t>
                      </a:r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9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Femenino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Masculino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latin typeface="Calibri"/>
                          <a:ea typeface="Times New Roman"/>
                          <a:cs typeface="Calibri"/>
                        </a:rPr>
                        <a:t>1. ¿Prácticas ejercicio físico?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009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A. </a:t>
                      </a:r>
                      <a:r>
                        <a:rPr lang="es-AR" sz="1200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No practico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44,8%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22,4%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9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B. Realizo una práctica </a:t>
                      </a:r>
                      <a:r>
                        <a:rPr lang="es-AR" sz="1200" i="1">
                          <a:latin typeface="Calibri"/>
                          <a:ea typeface="Times New Roman"/>
                          <a:cs typeface="Calibri"/>
                        </a:rPr>
                        <a:t>esporádica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(menos de 90 minutos semanales)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25,5%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28,4%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C. Realizo una </a:t>
                      </a:r>
                      <a:r>
                        <a:rPr lang="es-AR" sz="1200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práctica </a:t>
                      </a:r>
                      <a:r>
                        <a:rPr lang="es-AR" sz="1200" i="1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regular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(90 minutos semanalmente o más)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29,7%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49,3%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latin typeface="Calibri"/>
                          <a:ea typeface="Times New Roman"/>
                          <a:cs typeface="Calibri"/>
                        </a:rPr>
                        <a:t>2. El ejercicio que realizás es: 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u="sng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A. De intensidad BAJA</a:t>
                      </a:r>
                      <a:r>
                        <a:rPr lang="es-AR" sz="1200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: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Por ejemplo, caminar, salir a andar en bici, dar paseos, o cualquier actividad que no exceda el 60% de la frecuencia cardíaca máxima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41,3%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21,2%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74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B. </a:t>
                      </a:r>
                      <a:r>
                        <a:rPr lang="es-AR" sz="1200" u="sng">
                          <a:latin typeface="Calibri"/>
                          <a:ea typeface="Times New Roman"/>
                          <a:cs typeface="Calibri"/>
                        </a:rPr>
                        <a:t>De intensidad MODERADA o ALTA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Por ejemplo, correr, hacer un deporte, nadar o cualquier actividad que acelera el pulso entre el 70-90% de la frecuencia cardíaca máxima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46,3%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50,0%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49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C.</a:t>
                      </a:r>
                      <a:r>
                        <a:rPr lang="es-AR" sz="1200" u="sng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AR" sz="1200" u="sng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De fuerza en GIMNASIO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Por ejemplo, levantamiento de pesas, ejercicio con aparatos, etc.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12,5%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28,8%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>
                          <a:latin typeface="Calibri"/>
                          <a:ea typeface="Times New Roman"/>
                          <a:cs typeface="Calibri"/>
                        </a:rPr>
                        <a:t>3. Habitualmente, el ejercicio lo practicás: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A. Solo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58,8%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42,3%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latin typeface="Calibri"/>
                          <a:ea typeface="Times New Roman"/>
                          <a:cs typeface="Calibri"/>
                        </a:rPr>
                        <a:t>B. Acompañado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22,5%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21,2%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C. En grupo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18,8%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36,5%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214290"/>
            <a:ext cx="8501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Tabla 3 - Valores estadístico descriptivos de 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bienestar psicológico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en función de la 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realización o no </a:t>
            </a:r>
            <a:r>
              <a:rPr kumimoji="0" lang="es-ES" b="1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 práctica físico-deportiva</a:t>
            </a:r>
            <a:endParaRPr kumimoji="0" lang="es-E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1214420"/>
          <a:ext cx="7929617" cy="5143540"/>
        </p:xfrm>
        <a:graphic>
          <a:graphicData uri="http://schemas.openxmlformats.org/drawingml/2006/table">
            <a:tbl>
              <a:tblPr/>
              <a:tblGrid>
                <a:gridCol w="2208958"/>
                <a:gridCol w="1243965"/>
                <a:gridCol w="1118516"/>
                <a:gridCol w="1616803"/>
                <a:gridCol w="1741375"/>
              </a:tblGrid>
              <a:tr h="10287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Quienes no practican actividad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Quienes practican actividad esporádica o regularmente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4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Autoaceptación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4,50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0,91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4,54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0,94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287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Relacionamiento Positivo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4,73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0,97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4,89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0,86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Autonomía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4,10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0,81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4,11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0,71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Dominio del entorno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4,45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0,83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4,46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0,78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Crecimiento Personal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4,93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0,84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4,99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0,83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Propósito en la vida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4,58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0,88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4,69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0,78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929354"/>
          </a:xfrm>
        </p:spPr>
        <p:txBody>
          <a:bodyPr/>
          <a:lstStyle/>
          <a:p>
            <a:pPr algn="just"/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Se evaluó si existían diferencias entre los sujetos que no practican, los que practican esporádicamente y los que practican regularmente. Los resultados también evidenciaron </a:t>
            </a:r>
            <a:r>
              <a:rPr lang="es-AR" sz="2400" u="sng" dirty="0" smtClean="0">
                <a:solidFill>
                  <a:srgbClr val="006699"/>
                </a:solidFill>
                <a:latin typeface="+mj-lt"/>
              </a:rPr>
              <a:t>inexistencia de diferencias estadísticamente significativas en el bienestar psicológico de los sujetos.</a:t>
            </a:r>
            <a:endParaRPr lang="es-ES" sz="2400" u="sng" dirty="0" smtClean="0">
              <a:solidFill>
                <a:srgbClr val="006699"/>
              </a:solidFill>
              <a:latin typeface="+mj-lt"/>
            </a:endParaRPr>
          </a:p>
          <a:p>
            <a:pPr algn="just">
              <a:buNone/>
            </a:pPr>
            <a:endParaRPr lang="es-ES" sz="2400" dirty="0" smtClean="0">
              <a:solidFill>
                <a:srgbClr val="006699"/>
              </a:solidFill>
              <a:latin typeface="+mj-lt"/>
            </a:endParaRPr>
          </a:p>
          <a:p>
            <a:pPr algn="just"/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Se procedió a evaluar si las diferencias entre los grupos previamente mencionados se modificaban al distinguir entre hombres y mujeres. Se encontró que existe un diferencia en </a:t>
            </a:r>
            <a:r>
              <a:rPr lang="es-AR" sz="2400" u="sng" dirty="0" smtClean="0">
                <a:solidFill>
                  <a:srgbClr val="006699"/>
                </a:solidFill>
                <a:latin typeface="+mj-lt"/>
              </a:rPr>
              <a:t>relacionamiento positivo </a:t>
            </a: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(t=2,22, p&lt;0,05) en los </a:t>
            </a:r>
            <a:r>
              <a:rPr lang="es-AR" sz="2400" u="sng" dirty="0" smtClean="0">
                <a:solidFill>
                  <a:srgbClr val="006699"/>
                </a:solidFill>
                <a:latin typeface="+mj-lt"/>
              </a:rPr>
              <a:t>hombres</a:t>
            </a: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 en función de si practican o no actividad físico-deportiva, siendo, entonces, que aquellos </a:t>
            </a:r>
            <a:r>
              <a:rPr lang="es-AR" sz="2400" u="sng" dirty="0" smtClean="0">
                <a:solidFill>
                  <a:srgbClr val="006699"/>
                </a:solidFill>
                <a:latin typeface="+mj-lt"/>
              </a:rPr>
              <a:t>sujetos de sexo masculino que practican actividad evidencian una tendencia a un mayor relacionamiento positivo </a:t>
            </a: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(M: 4,85 DE: 0,89) que aquellos hombres que no practican (M: 4,26, DE: 0,95). </a:t>
            </a:r>
            <a:endParaRPr lang="es-ES" sz="2400" dirty="0" smtClean="0">
              <a:solidFill>
                <a:srgbClr val="006699"/>
              </a:solidFill>
              <a:latin typeface="+mj-lt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348" y="2643183"/>
          <a:ext cx="7572429" cy="2714642"/>
        </p:xfrm>
        <a:graphic>
          <a:graphicData uri="http://schemas.openxmlformats.org/drawingml/2006/table">
            <a:tbl>
              <a:tblPr/>
              <a:tblGrid>
                <a:gridCol w="1513784"/>
                <a:gridCol w="756893"/>
                <a:gridCol w="757768"/>
                <a:gridCol w="756893"/>
                <a:gridCol w="757768"/>
                <a:gridCol w="756893"/>
                <a:gridCol w="1128331"/>
                <a:gridCol w="1144099"/>
              </a:tblGrid>
              <a:tr h="10858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Intensidad baja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Moderada o alta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De fuerza en gimnasio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8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Autoaceptación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4,22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1,08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4,67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0,81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4,82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0,86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4,53*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282" y="1857364"/>
            <a:ext cx="8929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Tabla 4 - ANOVA de un factor y valores estadístico descriptivos para la dimensión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autoaceptación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en función del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tipo de actividad físico-deportiva realizada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785786" y="5572140"/>
            <a:ext cx="17145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* p&lt;0,05</a:t>
            </a: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4282" y="214290"/>
            <a:ext cx="8715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AR" b="1" u="sng" dirty="0" smtClean="0">
                <a:solidFill>
                  <a:srgbClr val="006699"/>
                </a:solidFill>
                <a:latin typeface="+mj-lt"/>
              </a:rPr>
              <a:t>Bienestar Psicológico de acuerdo al tipo de actividad practicado (intensidad baja, moderada-alta o de fuerza en gimnasio).</a:t>
            </a:r>
          </a:p>
          <a:p>
            <a:pPr algn="just">
              <a:defRPr/>
            </a:pPr>
            <a:endParaRPr lang="es-AR" u="sng" dirty="0" smtClean="0">
              <a:solidFill>
                <a:srgbClr val="006699"/>
              </a:solidFill>
              <a:latin typeface="+mj-lt"/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-Se encontró que sólo la dimensión </a:t>
            </a:r>
            <a:r>
              <a:rPr lang="es-AR" u="sng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autoa-ceptación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mostraba diferencias en función del tipo de ejercicio realizado (independientemente del sexo).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00034" y="3714751"/>
          <a:ext cx="8143932" cy="2071703"/>
        </p:xfrm>
        <a:graphic>
          <a:graphicData uri="http://schemas.openxmlformats.org/drawingml/2006/table">
            <a:tbl>
              <a:tblPr/>
              <a:tblGrid>
                <a:gridCol w="1628032"/>
                <a:gridCol w="814017"/>
                <a:gridCol w="814958"/>
                <a:gridCol w="814017"/>
                <a:gridCol w="814958"/>
                <a:gridCol w="814017"/>
                <a:gridCol w="814958"/>
                <a:gridCol w="1628975"/>
              </a:tblGrid>
              <a:tr h="828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latin typeface="Calibri"/>
                          <a:ea typeface="Calibri"/>
                          <a:cs typeface="Calibri"/>
                        </a:rPr>
                        <a:t>Intensidad baja</a:t>
                      </a:r>
                      <a:endParaRPr lang="es-E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Moderada o alta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De fuerza en gimnasio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Dominio del entorno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4,32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0,93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4,38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0,72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4,97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>
                          <a:latin typeface="Calibri"/>
                          <a:ea typeface="Calibri"/>
                          <a:cs typeface="Calibri"/>
                        </a:rPr>
                        <a:t>0,66</a:t>
                      </a:r>
                      <a:endParaRPr lang="es-E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3,45*</a:t>
                      </a:r>
                      <a:endParaRPr lang="es-E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14282" y="2857496"/>
            <a:ext cx="8929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Tabla 5 . ANOVA de un factor y valores estadístico descriptivos para la dimensión dominio del entorno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en hombres en función del tipo de actividad que realizan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00034" y="5857892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s-A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*p&gt;0,05</a:t>
            </a:r>
            <a:endParaRPr lang="es-A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4282" y="117693"/>
            <a:ext cx="87154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AR" sz="24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es-AR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Bienestar Psicológico de acuerdo al tipo de actividad practicado (intensidad baja, moderada-alta o de fuerza en gimnasio) en función del sexo:</a:t>
            </a:r>
          </a:p>
          <a:p>
            <a:pPr algn="just">
              <a:defRPr/>
            </a:pPr>
            <a:endParaRPr lang="es-AR" u="sng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-La diferencia previamente encontrada en auto-aceptación se disuelve, siendo mayor en las mujeres, pero no alcanzando la significación estadística .</a:t>
            </a:r>
          </a:p>
          <a:p>
            <a:pPr algn="just">
              <a:defRPr/>
            </a:pP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-Además, se encontró que, </a:t>
            </a:r>
            <a:r>
              <a:rPr lang="es-AR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en los hombres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se observa una </a:t>
            </a:r>
            <a:r>
              <a:rPr lang="es-AR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diferencia estadísticamente significativa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para </a:t>
            </a:r>
            <a:r>
              <a:rPr lang="es-AR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dominio del entorno 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en función del tipo de práctica que realizan, (teniendo mayor dominio del entorno quienes realizan ejercicios de fuerza en gimnasio).</a:t>
            </a:r>
            <a:endParaRPr lang="es-AR" u="sng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075" y="1214438"/>
            <a:ext cx="75501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3600" b="1" u="sng" dirty="0" smtClean="0">
                <a:solidFill>
                  <a:schemeClr val="accent1">
                    <a:lumMod val="75000"/>
                  </a:schemeClr>
                </a:solidFill>
              </a:rPr>
              <a:t>Introducción</a:t>
            </a:r>
            <a:r>
              <a:rPr lang="es-AR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642938" y="4714875"/>
            <a:ext cx="7891462" cy="1943100"/>
          </a:xfrm>
        </p:spPr>
        <p:txBody>
          <a:bodyPr>
            <a:normAutofit/>
          </a:bodyPr>
          <a:lstStyle/>
          <a:p>
            <a:pPr marL="80963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Objetivo:</a:t>
            </a:r>
            <a:endParaRPr lang="es-AR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80963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Evaluar las asociaciones que pudieran existir entre los niveles de bienestar psicológico y la realización de actividades físico-deportivas en estudiantes universitarios</a:t>
            </a:r>
            <a:r>
              <a:rPr lang="es-AR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 </a:t>
            </a:r>
            <a:endParaRPr lang="es-ES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8096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14282" y="285728"/>
            <a:ext cx="8929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Tabla 6 - Valores estadístico descriptivos de bienestar psicológico en 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función de la realización de actividad solo/acompañado/en grupo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y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ANOVA de un factor de comparación de los grupos para </a:t>
            </a:r>
            <a:r>
              <a:rPr kumimoji="0" lang="es-ES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MUJERES</a:t>
            </a:r>
            <a:endParaRPr kumimoji="0" lang="es-E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85720" y="6000768"/>
            <a:ext cx="2143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*p&gt;0,05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4" y="1428736"/>
          <a:ext cx="8358247" cy="4500600"/>
        </p:xfrm>
        <a:graphic>
          <a:graphicData uri="http://schemas.openxmlformats.org/drawingml/2006/table">
            <a:tbl>
              <a:tblPr/>
              <a:tblGrid>
                <a:gridCol w="2711693"/>
                <a:gridCol w="759675"/>
                <a:gridCol w="792467"/>
                <a:gridCol w="855318"/>
                <a:gridCol w="854406"/>
                <a:gridCol w="835279"/>
                <a:gridCol w="774249"/>
                <a:gridCol w="775160"/>
              </a:tblGrid>
              <a:tr h="562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Solo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Acompañado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En grupo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Autoaceptación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4,13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1,04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4,90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4,75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5,77*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Relacionamiento positivo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4,83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5,16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4,90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0,98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1,01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Autonomía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3,86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4,37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0,57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4,07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3,13*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Dominio del entorno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4,27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4,58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4,61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1,65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Crecimiento personal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5,02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0,96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5,01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5,41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0,55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1,31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Satisfacción Vital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4,56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4,95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4,86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1,97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42910" y="857232"/>
            <a:ext cx="79835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Tabla 7 - Valores estadístico descriptivos de bienestar psicológico en 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función de la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realización de actividad </a:t>
            </a:r>
            <a:r>
              <a:rPr kumimoji="0" lang="es-ES" b="1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solo/acompañado/en grupo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y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ANOVA de un factor de comparación de los grupos para 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HOMBRES</a:t>
            </a:r>
            <a:endParaRPr kumimoji="0" lang="es-E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10" y="6211669"/>
            <a:ext cx="942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A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*p&gt;0,05</a:t>
            </a:r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10" y="2000240"/>
          <a:ext cx="7858179" cy="3857656"/>
        </p:xfrm>
        <a:graphic>
          <a:graphicData uri="http://schemas.openxmlformats.org/drawingml/2006/table">
            <a:tbl>
              <a:tblPr/>
              <a:tblGrid>
                <a:gridCol w="2515706"/>
                <a:gridCol w="737713"/>
                <a:gridCol w="722415"/>
                <a:gridCol w="843101"/>
                <a:gridCol w="843951"/>
                <a:gridCol w="722415"/>
                <a:gridCol w="723266"/>
                <a:gridCol w="749612"/>
              </a:tblGrid>
              <a:tr h="48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Solo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Acompañado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En grupo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Autoaceptación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5,02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4,34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4,65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0,96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2,48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Relacionamiento Positivo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5,01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4,36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0,91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4,95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0,98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2,28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Autonomía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4,22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4,12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4,37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0,58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0,60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Dominio del entorno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4,79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4,15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4,46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2,71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Crecimiento Personal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5,00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0,85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4,52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4,86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1,37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Satisfacción Vital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4,98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4,09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0,79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4,67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0,57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5,58*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428604"/>
            <a:ext cx="84105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Tabla 8 - Valores estadístico descriptivos y prueba t para 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MUJERES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en función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 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la realización de actividad solo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 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acompañado/en grupo</a:t>
            </a:r>
            <a:endParaRPr kumimoji="0" lang="es-E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034" y="6211669"/>
            <a:ext cx="8771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AR" sz="1400" i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*P&lt;0,05</a:t>
            </a:r>
          </a:p>
          <a:p>
            <a:r>
              <a:rPr lang="es-AR" sz="1400" i="1" dirty="0" smtClean="0"/>
              <a:t>**p&lt;0.01</a:t>
            </a:r>
            <a:endParaRPr lang="es-ES" sz="1400" dirty="0" smtClean="0"/>
          </a:p>
          <a:p>
            <a:pPr lvl="0"/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1357300"/>
          <a:ext cx="8215369" cy="4714908"/>
        </p:xfrm>
        <a:graphic>
          <a:graphicData uri="http://schemas.openxmlformats.org/drawingml/2006/table">
            <a:tbl>
              <a:tblPr/>
              <a:tblGrid>
                <a:gridCol w="2505419"/>
                <a:gridCol w="879427"/>
                <a:gridCol w="917388"/>
                <a:gridCol w="990147"/>
                <a:gridCol w="1398226"/>
                <a:gridCol w="1524762"/>
              </a:tblGrid>
              <a:tr h="942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Solo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Acompañado o en Grupo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Autoaceptación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4,13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1,04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4,83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-3,39**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42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Relacionamiento positivo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4,83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5,04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0,84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-1,11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Autonomía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3,86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0,80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4,23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-2,21*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Dominio del entorno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4,27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4,59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-1,8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Crecimiento personal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5,02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0,96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5,19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-0,98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Satisfacción Vital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4,56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0,83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4,91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latin typeface="Calibri"/>
                          <a:ea typeface="Calibri"/>
                          <a:cs typeface="Calibri"/>
                        </a:rPr>
                        <a:t>0,68</a:t>
                      </a: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latin typeface="Calibri"/>
                          <a:ea typeface="Calibri"/>
                          <a:cs typeface="Calibri"/>
                        </a:rPr>
                        <a:t>-1,97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428604"/>
            <a:ext cx="9109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Tabla 9 - Valores estadístico descriptivos y prueba t para </a:t>
            </a: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HOMBRES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en función de la realización de </a:t>
            </a:r>
            <a:r>
              <a:rPr kumimoji="0" lang="es-E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actividad solo o acompañado/en grupo</a:t>
            </a:r>
            <a:endParaRPr kumimoji="0" lang="es-E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035" y="6211669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s-AR" i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*P&lt;0,05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1500174"/>
          <a:ext cx="8358245" cy="4572033"/>
        </p:xfrm>
        <a:graphic>
          <a:graphicData uri="http://schemas.openxmlformats.org/drawingml/2006/table">
            <a:tbl>
              <a:tblPr/>
              <a:tblGrid>
                <a:gridCol w="2548991"/>
                <a:gridCol w="894721"/>
                <a:gridCol w="933343"/>
                <a:gridCol w="1007367"/>
                <a:gridCol w="1422542"/>
                <a:gridCol w="1551281"/>
              </a:tblGrid>
              <a:tr h="859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Solo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Acompañado o en Grupo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Autoaceptación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5,02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0,80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4,54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0,88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2,02*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59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Relacionamiento Positivo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5,01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0,73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4,74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0,98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1,11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Autonomía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4,22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0,62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4,28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0,62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-0,37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Dominio del entorno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4,79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0,75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4,35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0,76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2,08*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Crecimiento personal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5,00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0,85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4,74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0,72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1,17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Satisfacción Vital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4,98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0,79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4,46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latin typeface="Calibri"/>
                          <a:ea typeface="Calibri"/>
                          <a:cs typeface="Calibri"/>
                        </a:rPr>
                        <a:t>0,70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2,49*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>
          <a:xfrm>
            <a:off x="928662" y="0"/>
            <a:ext cx="7499350" cy="500042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3600" b="1" u="sng" dirty="0" smtClean="0">
                <a:solidFill>
                  <a:schemeClr val="accent1">
                    <a:lumMod val="75000"/>
                  </a:schemeClr>
                </a:solidFill>
              </a:rPr>
              <a:t>Conclusiones:</a:t>
            </a:r>
          </a:p>
        </p:txBody>
      </p:sp>
      <p:sp>
        <p:nvSpPr>
          <p:cNvPr id="30723" name="2 Marcador de contenido"/>
          <p:cNvSpPr>
            <a:spLocks noGrp="1"/>
          </p:cNvSpPr>
          <p:nvPr>
            <p:ph idx="1"/>
          </p:nvPr>
        </p:nvSpPr>
        <p:spPr>
          <a:xfrm>
            <a:off x="428596" y="571480"/>
            <a:ext cx="8358187" cy="6286520"/>
          </a:xfrm>
        </p:spPr>
        <p:txBody>
          <a:bodyPr>
            <a:normAutofit fontScale="77500" lnSpcReduction="20000"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s-AR" sz="23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-Las hipótesis planteadas no se vieron corroboradas en los resultados finales.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s-AR" sz="23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-Las relaciones  entre el bienestar psicológico y la realización de actividad físico deportiva no son tan significativas como la literatura suele reportar o no son destacables en estudiantes de la UNMDP.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s-AR" sz="23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-Quienes realizan deporte resultados levemente superiores en cuanto a bienestar pero no significativos, tampoco teniendo en cuenta frecuencia e intensidad de la actividad.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s-ES" sz="2300" dirty="0" smtClean="0">
                <a:solidFill>
                  <a:srgbClr val="006699"/>
                </a:solidFill>
                <a:latin typeface="+mj-lt"/>
              </a:rPr>
              <a:t>No se encontraron diferencias de acuerdo al sexo, excepto que los hombres tienen un mayor nivel en la dimensión autonomía (contrario a la literatura, ¿variables culturales?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s-ES" sz="2300" dirty="0" smtClean="0">
                <a:solidFill>
                  <a:srgbClr val="006699"/>
                </a:solidFill>
                <a:latin typeface="+mj-lt"/>
              </a:rPr>
              <a:t>-Los hombres practican mas actividad q las mujeres (coincidencia con la literatura)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s-ES" sz="2300" dirty="0" smtClean="0">
                <a:solidFill>
                  <a:srgbClr val="006699"/>
                </a:solidFill>
                <a:latin typeface="+mj-lt"/>
              </a:rPr>
              <a:t>-Los estudiantes universitarios hombres que practican actividad físico deportiva, tienen mayor relacionamiento positivo (¿deportes de equipo?)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s-ES" sz="2300" dirty="0" smtClean="0">
                <a:solidFill>
                  <a:srgbClr val="006699"/>
                </a:solidFill>
                <a:latin typeface="+mj-lt"/>
              </a:rPr>
              <a:t>-Parecería que el Bienestar aumenta en mujeres que practican en grupo (auto-aceptación y autonomía), mientras que en los hombres es a la inversa  (auto-aceptación, dominio del entorno, satisfacción vital). ¿Estereotipos culturales?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s-ES" sz="2100" dirty="0" smtClean="0">
              <a:solidFill>
                <a:srgbClr val="006699"/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s-AR" sz="1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s-AR" sz="1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PODRÍA DEBERSE A: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-Tamaño de la muestra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-Particularidades de la población trabajada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-Podían estar influyendo otras variables 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-La complejidad del constructo bienestar (nivel socioeconómico, edad, género, nivel de estudios, relaciones familiares, autoestima, auto-eficacia, estilo de vida, estrategias de afrontamiento, patrones de personalidad, síndromes clínicos, etc.)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Castillo, Molina y </a:t>
            </a:r>
            <a:r>
              <a:rPr lang="es-AR" sz="20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Pablos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(2007) Univ. Valencia: Bienestar / Actividad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s-AR" sz="20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Diener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y </a:t>
            </a:r>
            <a:r>
              <a:rPr lang="es-AR" sz="20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Diener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(1995) Bienestar / Carácter colectivista/individualista </a:t>
            </a:r>
            <a:r>
              <a:rPr lang="es-AR" sz="20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soc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Barra (2010) </a:t>
            </a:r>
            <a:r>
              <a:rPr lang="es-AR" sz="20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Unversitarios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Chile – Bienestar/ masculinidad.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Sena y Moral: Vejez – bienestar- apoyo social y familiar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-El cuestionario de actividad físico-deportiva no es un instrumento estandarizado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-Los efectos que se reportan en la literatura podrían no deberse a la actividad física, sino a los hábitos saludables que la acompañan.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OTRAS RELACIONES QUE SE PODRÍAN EXPLORAR: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-Cualitativa en relación a deportes o actividades específicos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-Actividad realizada a nivel competitivo, o por placer.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-Especificidades del entrenador cuando es en grupo.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s-AR" sz="20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s-ES" sz="2400" i="1" dirty="0" smtClean="0">
              <a:solidFill>
                <a:srgbClr val="0066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857916"/>
          </a:xfrm>
        </p:spPr>
        <p:txBody>
          <a:bodyPr/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 modo de conclusión, las investigaciones respecto de la salud y el bienestar deben seguir creciendo y diversificándose.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Nuestro estudio reporta evidencias interesantes sobre el bienestar psicológico, pero los resultados no resultan concluyentes.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Esperamos que sea un aporte a la Psicología en general y la Universidad Nacional de Mar del Plata y, también, que signifique la base de nuevas investigaciones venideras que exploren y profundicen los fenómenos vinculados y asociados a la salud de los estudiantes universitarios.</a:t>
            </a:r>
            <a:endParaRPr lang="es-ES" sz="24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714612" y="0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finalizar </a:t>
            </a:r>
            <a:endParaRPr lang="es-ES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33412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2800" b="1" u="sng" dirty="0" smtClean="0">
                <a:solidFill>
                  <a:schemeClr val="accent1">
                    <a:lumMod val="75000"/>
                  </a:schemeClr>
                </a:solidFill>
              </a:rPr>
              <a:t>Agradecimientos: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642918"/>
            <a:ext cx="8643938" cy="5572164"/>
          </a:xfrm>
        </p:spPr>
        <p:txBody>
          <a:bodyPr>
            <a:normAutofit fontScale="25000" lnSpcReduction="20000"/>
          </a:bodyPr>
          <a:lstStyle/>
          <a:p>
            <a:pPr marL="82296" indent="0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AR" sz="8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Queremos </a:t>
            </a: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agradecer: </a:t>
            </a:r>
          </a:p>
          <a:p>
            <a:pPr marL="82296" indent="0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 la Comisión Asesora</a:t>
            </a:r>
          </a:p>
          <a:p>
            <a:pPr marL="82296" indent="0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 nuestro director Dr. </a:t>
            </a:r>
            <a:r>
              <a:rPr lang="es-AR" sz="8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Sebastian</a:t>
            </a: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s-AR" sz="8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Urquijo</a:t>
            </a:r>
            <a:r>
              <a:rPr lang="es-AR" sz="8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y </a:t>
            </a:r>
            <a:r>
              <a:rPr lang="es-AR" sz="80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muy especialmente a nuestra </a:t>
            </a:r>
            <a:r>
              <a:rPr lang="es-AR" sz="8000" b="1" u="sng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</a:t>
            </a:r>
            <a:r>
              <a:rPr lang="es-AR" sz="80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-directora Lic. Macarena </a:t>
            </a:r>
            <a:r>
              <a:rPr lang="es-AR" sz="8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del Valle,</a:t>
            </a:r>
            <a:r>
              <a:rPr lang="es-AR" sz="8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por su paciencia, dedicación, motivación y aliento. </a:t>
            </a: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Ha </a:t>
            </a:r>
            <a:r>
              <a:rPr lang="es-AR" sz="8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sido un privilegio poder contar con su guía y ayuda en este proceso. </a:t>
            </a:r>
            <a:endParaRPr lang="es-AR" sz="8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82296" indent="0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 la Universidad Nacional de Mar del Plata que nos brindó un lugar para nuestra formación de grado.</a:t>
            </a:r>
            <a:endParaRPr lang="es-ES" sz="8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82296" indent="0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 los </a:t>
            </a:r>
            <a:r>
              <a:rPr lang="es-AR" sz="8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estudiantes universitarios que desinteresadamente aceptaron formar parte de este proyecto, sin su aporte esta investigación no hubiera sido posible.</a:t>
            </a:r>
          </a:p>
          <a:p>
            <a:pPr marL="82296" indent="0" algn="just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Y por último a nuestras </a:t>
            </a:r>
            <a:r>
              <a:rPr lang="es-AR" sz="8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familias, amigos y compañeros quienes nos brindaron su apoyo incondicional para alcanzar </a:t>
            </a: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este logro.</a:t>
            </a:r>
            <a:endParaRPr lang="es-AR" sz="8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6072206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006699"/>
                </a:solidFill>
              </a:rPr>
              <a:t>¡Muchas gracias</a:t>
            </a:r>
            <a:r>
              <a:rPr lang="es-AR" sz="2800" dirty="0" smtClean="0">
                <a:solidFill>
                  <a:srgbClr val="006699"/>
                </a:solidFill>
              </a:rPr>
              <a:t>! </a:t>
            </a:r>
            <a:endParaRPr lang="es-ES" sz="2800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3600" b="1" u="sng" dirty="0" smtClean="0">
                <a:solidFill>
                  <a:schemeClr val="accent1">
                    <a:lumMod val="75000"/>
                  </a:schemeClr>
                </a:solidFill>
              </a:rPr>
              <a:t>Hipótesis.</a:t>
            </a:r>
            <a:r>
              <a:rPr lang="es-ES" sz="3600" b="1" u="sng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s-AR" sz="3600" b="1" u="sng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ES" sz="3600" b="1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285720" y="1636713"/>
            <a:ext cx="8429684" cy="49355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-Los estudiantes que realizan actividades físico deportivas reportarán mayores niveles de bienestar psicológico en relación a quienes no realizan ninguna actividad.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ES" sz="2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-A su vez, existiría una asociación entre la frecuencia e intensidad del ejercicio físico y los niveles de bienestar psicológico, de forma tal que es esperable encontrar que aquellos estudiantes que reporten mayor intensidad y frecuencia en la práctica deportiva, tenderán a evidenciar mayores niveles de bienestar psicológico. </a:t>
            </a:r>
            <a:endParaRPr lang="es-ES" sz="2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692150" indent="-6096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E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3600" b="1" u="sng" dirty="0" smtClean="0">
                <a:solidFill>
                  <a:schemeClr val="accent1">
                    <a:lumMod val="75000"/>
                  </a:schemeClr>
                </a:solidFill>
              </a:rPr>
              <a:t>Marco Teórico: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AR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Definición de los siguientes conceptos claves:</a:t>
            </a:r>
          </a:p>
          <a:p>
            <a:pPr marL="82296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AR" sz="2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65760" indent="-283464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Bienestar Psicológico</a:t>
            </a:r>
          </a:p>
          <a:p>
            <a:pPr marL="365760" indent="-283464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Actividad Físico-deportiva</a:t>
            </a:r>
          </a:p>
          <a:p>
            <a:pPr marL="365760" indent="-283464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AR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Estudiantes universitarios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es-AR" dirty="0" smtClean="0"/>
              <a:t>Bienestar (“</a:t>
            </a:r>
            <a:r>
              <a:rPr lang="es-AR" dirty="0" err="1" smtClean="0"/>
              <a:t>Well</a:t>
            </a:r>
            <a:r>
              <a:rPr lang="es-AR" dirty="0" smtClean="0"/>
              <a:t> </a:t>
            </a:r>
            <a:r>
              <a:rPr lang="es-AR" dirty="0" err="1" smtClean="0"/>
              <a:t>Being</a:t>
            </a:r>
            <a:r>
              <a:rPr lang="es-AR" dirty="0" smtClean="0"/>
              <a:t>”)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rgbClr val="006699"/>
                </a:solidFill>
                <a:latin typeface="+mj-lt"/>
              </a:rPr>
              <a:t>Se refiere tanto al funcionamiento psicológico óptimo, como así también al grado de satisfacción con nuestras vivencias cotidianas. </a:t>
            </a:r>
          </a:p>
          <a:p>
            <a:pPr algn="just"/>
            <a:r>
              <a:rPr lang="es-ES" dirty="0" smtClean="0">
                <a:solidFill>
                  <a:srgbClr val="006699"/>
                </a:solidFill>
                <a:latin typeface="+mj-lt"/>
              </a:rPr>
              <a:t>Algunos autores sostienen que si bien la pregunta científica por el Bienestar ha tomado recientemente notoriedad, el debate sobre qué define a una experiencia como óptima y lo que constituye una "buena vida" existe desde los comienzos de la historia intelectual (Díaz &amp; Sánchez, 2002; </a:t>
            </a:r>
            <a:r>
              <a:rPr lang="es-ES" dirty="0" err="1" smtClean="0">
                <a:solidFill>
                  <a:srgbClr val="006699"/>
                </a:solidFill>
                <a:latin typeface="+mj-lt"/>
              </a:rPr>
              <a:t>Diener</a:t>
            </a:r>
            <a:r>
              <a:rPr lang="es-ES" dirty="0" smtClean="0">
                <a:solidFill>
                  <a:srgbClr val="006699"/>
                </a:solidFill>
                <a:latin typeface="+mj-lt"/>
              </a:rPr>
              <a:t>, </a:t>
            </a:r>
            <a:r>
              <a:rPr lang="es-ES" dirty="0" err="1" smtClean="0">
                <a:solidFill>
                  <a:srgbClr val="006699"/>
                </a:solidFill>
                <a:latin typeface="+mj-lt"/>
              </a:rPr>
              <a:t>Suh</a:t>
            </a:r>
            <a:r>
              <a:rPr lang="es-ES" dirty="0" smtClean="0">
                <a:solidFill>
                  <a:srgbClr val="006699"/>
                </a:solidFill>
                <a:latin typeface="+mj-lt"/>
              </a:rPr>
              <a:t>, Lucas &amp; Smith, 1999; </a:t>
            </a:r>
            <a:r>
              <a:rPr lang="es-ES" dirty="0" err="1" smtClean="0">
                <a:solidFill>
                  <a:srgbClr val="006699"/>
                </a:solidFill>
                <a:latin typeface="+mj-lt"/>
              </a:rPr>
              <a:t>Ryan</a:t>
            </a:r>
            <a:r>
              <a:rPr lang="es-ES" dirty="0" smtClean="0">
                <a:solidFill>
                  <a:srgbClr val="006699"/>
                </a:solidFill>
                <a:latin typeface="+mj-lt"/>
              </a:rPr>
              <a:t> &amp; </a:t>
            </a:r>
            <a:r>
              <a:rPr lang="es-ES" dirty="0" err="1" smtClean="0">
                <a:solidFill>
                  <a:srgbClr val="006699"/>
                </a:solidFill>
                <a:latin typeface="+mj-lt"/>
              </a:rPr>
              <a:t>Deci</a:t>
            </a:r>
            <a:r>
              <a:rPr lang="es-ES" dirty="0" smtClean="0">
                <a:solidFill>
                  <a:srgbClr val="006699"/>
                </a:solidFill>
                <a:latin typeface="+mj-lt"/>
              </a:rPr>
              <a:t>, 2001).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04866"/>
          </a:xfrm>
        </p:spPr>
        <p:txBody>
          <a:bodyPr/>
          <a:lstStyle/>
          <a:p>
            <a:pPr algn="ctr"/>
            <a:r>
              <a:rPr lang="es-AR" sz="3200" dirty="0" smtClean="0"/>
              <a:t>Bienestar psicológico: ¿Por qué estudiarlo?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50070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Definición de salud de la OMS</a:t>
            </a:r>
          </a:p>
          <a:p>
            <a:pPr>
              <a:lnSpc>
                <a:spcPct val="150000"/>
              </a:lnSpc>
            </a:pP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Complejidad humana</a:t>
            </a:r>
          </a:p>
          <a:p>
            <a:pPr>
              <a:lnSpc>
                <a:spcPct val="150000"/>
              </a:lnSpc>
            </a:pP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Desarrollo del potencial personal.</a:t>
            </a:r>
          </a:p>
          <a:p>
            <a:pPr>
              <a:lnSpc>
                <a:spcPct val="150000"/>
              </a:lnSpc>
            </a:pP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Psicología antes enfocada en patología, actualmente en aspectos </a:t>
            </a:r>
            <a:r>
              <a:rPr lang="es-AR" sz="2400" dirty="0" err="1" smtClean="0">
                <a:solidFill>
                  <a:srgbClr val="006699"/>
                </a:solidFill>
                <a:latin typeface="+mj-lt"/>
              </a:rPr>
              <a:t>salugénicos</a:t>
            </a: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Saber por qué las personas están o son más felices.</a:t>
            </a:r>
          </a:p>
          <a:p>
            <a:pPr>
              <a:lnSpc>
                <a:spcPct val="150000"/>
              </a:lnSpc>
            </a:pP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Cómo se mejora la calidad de vida de las personas.</a:t>
            </a:r>
          </a:p>
          <a:p>
            <a:pPr>
              <a:lnSpc>
                <a:spcPct val="150000"/>
              </a:lnSpc>
            </a:pPr>
            <a:r>
              <a:rPr lang="es-AR" sz="2400" dirty="0" smtClean="0">
                <a:solidFill>
                  <a:srgbClr val="006699"/>
                </a:solidFill>
                <a:latin typeface="+mj-lt"/>
              </a:rPr>
              <a:t>Filosofía (bien supremo), Sociología (calidad de vida de las naciones,  Psicología (Bienestar).</a:t>
            </a:r>
          </a:p>
          <a:p>
            <a:pPr>
              <a:lnSpc>
                <a:spcPct val="150000"/>
              </a:lnSpc>
            </a:pPr>
            <a:endParaRPr lang="es-ES" sz="2400" dirty="0">
              <a:solidFill>
                <a:srgbClr val="0066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es-AR" dirty="0" smtClean="0"/>
              <a:t>Bienestar : Dos perspectivas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43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El constructo Bienestar ha ido adquiriendo un carácter complejo y multifacético del que existe una gran proliferación de definiciones, entre las cuales se evidencian divergencias en lo que refiere a su alcance y a los componentes que enfatizan. 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En la actualidad se ha derivado en la conformación de dos perspectivas generales para la investigación empírica sobre el bienestar que giran en torno a dos filosofías distintas, pero que se encuentran </a:t>
            </a:r>
            <a:r>
              <a:rPr lang="es-ES" sz="2000" b="1" u="sng" dirty="0" smtClean="0">
                <a:solidFill>
                  <a:srgbClr val="006699"/>
                </a:solidFill>
                <a:latin typeface="+mj-lt"/>
              </a:rPr>
              <a:t>superpuestas</a:t>
            </a: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 y </a:t>
            </a:r>
            <a:r>
              <a:rPr lang="es-ES" sz="2000" b="1" u="sng" dirty="0" smtClean="0">
                <a:solidFill>
                  <a:srgbClr val="006699"/>
                </a:solidFill>
                <a:latin typeface="+mj-lt"/>
              </a:rPr>
              <a:t>paralelas</a:t>
            </a: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 (</a:t>
            </a:r>
            <a:r>
              <a:rPr lang="es-ES" sz="2000" b="1" dirty="0" err="1" smtClean="0">
                <a:solidFill>
                  <a:srgbClr val="006699"/>
                </a:solidFill>
                <a:latin typeface="+mj-lt"/>
              </a:rPr>
              <a:t>Ryan</a:t>
            </a: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 &amp; </a:t>
            </a:r>
            <a:r>
              <a:rPr lang="es-ES" sz="2000" b="1" dirty="0" err="1" smtClean="0">
                <a:solidFill>
                  <a:srgbClr val="006699"/>
                </a:solidFill>
                <a:latin typeface="+mj-lt"/>
              </a:rPr>
              <a:t>Deci</a:t>
            </a: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, 2001; </a:t>
            </a:r>
            <a:r>
              <a:rPr lang="es-ES" sz="2000" b="1" dirty="0" err="1" smtClean="0">
                <a:solidFill>
                  <a:srgbClr val="006699"/>
                </a:solidFill>
                <a:latin typeface="+mj-lt"/>
              </a:rPr>
              <a:t>Waterman</a:t>
            </a:r>
            <a:r>
              <a:rPr lang="es-ES" sz="2000" b="1" dirty="0" smtClean="0">
                <a:solidFill>
                  <a:srgbClr val="006699"/>
                </a:solidFill>
                <a:latin typeface="+mj-lt"/>
              </a:rPr>
              <a:t>, 1993): “La TRADICIÓN HEDÓNICA” y la “TRADICIÓN EUDAIMÓNICA”.</a:t>
            </a:r>
            <a:endParaRPr lang="es-ES" sz="2000" b="1" dirty="0">
              <a:solidFill>
                <a:srgbClr val="0066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868955" cy="535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1479</TotalTime>
  <Words>2968</Words>
  <Application>Microsoft Office PowerPoint</Application>
  <PresentationFormat>Presentación en pantalla (4:3)</PresentationFormat>
  <Paragraphs>550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Flujo</vt:lpstr>
      <vt:lpstr>Diapositiva 1</vt:lpstr>
      <vt:lpstr>  “Bienestar psicológico y realización de actividad físico-deportiva” </vt:lpstr>
      <vt:lpstr>Introducción:</vt:lpstr>
      <vt:lpstr>Hipótesis...</vt:lpstr>
      <vt:lpstr>Marco Teórico:</vt:lpstr>
      <vt:lpstr>Bienestar (“Well Being”)</vt:lpstr>
      <vt:lpstr>Bienestar psicológico: ¿Por qué estudiarlo?</vt:lpstr>
      <vt:lpstr>Bienestar : Dos perspectivas</vt:lpstr>
      <vt:lpstr>Diapositiva 9</vt:lpstr>
      <vt:lpstr>Tradición HEDÓNICA </vt:lpstr>
      <vt:lpstr>Tradición hedónica</vt:lpstr>
      <vt:lpstr>Tradición Eudaimónica</vt:lpstr>
      <vt:lpstr>Hacia un modelo integrador</vt:lpstr>
      <vt:lpstr>Modelos teóricos del Bienestar</vt:lpstr>
      <vt:lpstr>Actividad Físico-Deportiva</vt:lpstr>
      <vt:lpstr>Estudiantes Universitarios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Presentación de los Resultados: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Conclusiones:</vt:lpstr>
      <vt:lpstr>Diapositiva 35</vt:lpstr>
      <vt:lpstr>Diapositiva 36</vt:lpstr>
      <vt:lpstr>Agradecimientos: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User</cp:lastModifiedBy>
  <cp:revision>169</cp:revision>
  <dcterms:created xsi:type="dcterms:W3CDTF">2016-02-25T10:43:17Z</dcterms:created>
  <dcterms:modified xsi:type="dcterms:W3CDTF">2016-09-08T13:22:36Z</dcterms:modified>
</cp:coreProperties>
</file>