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sldIdLst>
    <p:sldId id="256" r:id="rId4"/>
    <p:sldId id="264" r:id="rId5"/>
    <p:sldId id="257" r:id="rId6"/>
    <p:sldId id="259" r:id="rId7"/>
    <p:sldId id="275" r:id="rId8"/>
    <p:sldId id="258" r:id="rId9"/>
    <p:sldId id="260" r:id="rId10"/>
    <p:sldId id="261" r:id="rId11"/>
    <p:sldId id="262" r:id="rId12"/>
    <p:sldId id="263" r:id="rId13"/>
    <p:sldId id="265" r:id="rId14"/>
    <p:sldId id="274" r:id="rId15"/>
    <p:sldId id="266" r:id="rId16"/>
    <p:sldId id="267" r:id="rId17"/>
    <p:sldId id="268" r:id="rId18"/>
    <p:sldId id="269" r:id="rId19"/>
    <p:sldId id="270" r:id="rId20"/>
    <p:sldId id="273" r:id="rId21"/>
    <p:sldId id="272" r:id="rId2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0720A"/>
    <a:srgbClr val="F57E1B"/>
    <a:srgbClr val="EF9C23"/>
    <a:srgbClr val="5EC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656131150067495"/>
          <c:y val="3.0442908360453623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Barrios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Boca</c:v>
                </c:pt>
                <c:pt idx="1">
                  <c:v>Colegiales</c:v>
                </c:pt>
                <c:pt idx="2">
                  <c:v>Fonavi</c:v>
                </c:pt>
                <c:pt idx="3">
                  <c:v>Villa Italia</c:v>
                </c:pt>
                <c:pt idx="4">
                  <c:v>25 de Mayo</c:v>
                </c:pt>
                <c:pt idx="5">
                  <c:v>Claromeco</c:v>
                </c:pt>
              </c:strCache>
            </c:strRef>
          </c:cat>
          <c:val>
            <c:numRef>
              <c:f>Hoja1!$B$2:$B$7</c:f>
              <c:numCache>
                <c:formatCode>0.00%</c:formatCode>
                <c:ptCount val="6"/>
                <c:pt idx="0">
                  <c:v>0.16700000000000001</c:v>
                </c:pt>
                <c:pt idx="1">
                  <c:v>8.3000000000000004E-2</c:v>
                </c:pt>
                <c:pt idx="2" formatCode="0%">
                  <c:v>0.25</c:v>
                </c:pt>
                <c:pt idx="3" formatCode="0%">
                  <c:v>0.25</c:v>
                </c:pt>
                <c:pt idx="4">
                  <c:v>0.16700000000000001</c:v>
                </c:pt>
                <c:pt idx="5">
                  <c:v>8.3000000000000004E-2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935954488862125"/>
          <c:y val="0.23087190567013152"/>
          <c:w val="0.18132638372738477"/>
          <c:h val="0.51643877100141189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407070494380175"/>
          <c:y val="3.0436694670822353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Nivel educativo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Sin instrucción</c:v>
                </c:pt>
                <c:pt idx="1">
                  <c:v>Nivel primario</c:v>
                </c:pt>
                <c:pt idx="2">
                  <c:v>Nivel secundario</c:v>
                </c:pt>
                <c:pt idx="3">
                  <c:v>Terciario/universitario</c:v>
                </c:pt>
              </c:strCache>
            </c:strRef>
          </c:cat>
          <c:val>
            <c:numRef>
              <c:f>Hoja1!$B$2:$B$5</c:f>
              <c:numCache>
                <c:formatCode>0.00%</c:formatCode>
                <c:ptCount val="4"/>
                <c:pt idx="0">
                  <c:v>8.3000000000000004E-2</c:v>
                </c:pt>
                <c:pt idx="1">
                  <c:v>0.33329999999999999</c:v>
                </c:pt>
                <c:pt idx="2">
                  <c:v>0.33329999999999999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257175447977906"/>
          <c:y val="0.20538098393605581"/>
          <c:w val="0.33971260336932102"/>
          <c:h val="0.3442222405960799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5025464281616666"/>
          <c:y val="2.5036430964111556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Empleo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Desempleada</c:v>
                </c:pt>
                <c:pt idx="1">
                  <c:v>Trabajo informal</c:v>
                </c:pt>
                <c:pt idx="2">
                  <c:v>Trabajo formal</c:v>
                </c:pt>
              </c:strCache>
            </c:strRef>
          </c:cat>
          <c:val>
            <c:numRef>
              <c:f>Hoja1!$B$2:$B$4</c:f>
              <c:numCache>
                <c:formatCode>0%</c:formatCode>
                <c:ptCount val="3"/>
                <c:pt idx="0" formatCode="0.00%">
                  <c:v>0.58299999999999996</c:v>
                </c:pt>
                <c:pt idx="1">
                  <c:v>0.25</c:v>
                </c:pt>
                <c:pt idx="2" formatCode="0.00%">
                  <c:v>0.16700000000000001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714904693129333"/>
          <c:y val="0.12311346815528774"/>
          <c:w val="0.26726723792832724"/>
          <c:h val="0.2548334111368353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0323719175235674"/>
          <c:y val="0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Vínculo con el denunciado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Ex pareja</c:v>
                </c:pt>
                <c:pt idx="1">
                  <c:v>Pareja conviviente</c:v>
                </c:pt>
                <c:pt idx="2">
                  <c:v>Familiar u otro</c:v>
                </c:pt>
              </c:strCache>
            </c:strRef>
          </c:cat>
          <c:val>
            <c:numRef>
              <c:f>Hoja1!$B$2:$B$4</c:f>
              <c:numCache>
                <c:formatCode>0.00%</c:formatCode>
                <c:ptCount val="3"/>
                <c:pt idx="0" formatCode="0%">
                  <c:v>0.75</c:v>
                </c:pt>
                <c:pt idx="1">
                  <c:v>0.16700000000000001</c:v>
                </c:pt>
                <c:pt idx="2">
                  <c:v>8.3000000000000004E-2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975616"/>
        <c:axId val="153010176"/>
      </c:barChart>
      <c:catAx>
        <c:axId val="152975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s-AR"/>
          </a:p>
        </c:txPr>
        <c:crossAx val="153010176"/>
        <c:crosses val="autoZero"/>
        <c:auto val="1"/>
        <c:lblAlgn val="ctr"/>
        <c:lblOffset val="100"/>
        <c:noMultiLvlLbl val="0"/>
      </c:catAx>
      <c:valAx>
        <c:axId val="153010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s-AR"/>
          </a:p>
        </c:txPr>
        <c:crossAx val="152975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5958898430854286"/>
          <c:y val="2.0972141470422472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s-A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Tipo de violencia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Psicológica</c:v>
                </c:pt>
                <c:pt idx="1">
                  <c:v>Física</c:v>
                </c:pt>
                <c:pt idx="2">
                  <c:v>Económica</c:v>
                </c:pt>
                <c:pt idx="3">
                  <c:v>Sexual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 formatCode="0.00%">
                  <c:v>0.83299999999999996</c:v>
                </c:pt>
                <c:pt idx="1">
                  <c:v>0.5</c:v>
                </c:pt>
                <c:pt idx="2">
                  <c:v>0.25</c:v>
                </c:pt>
                <c:pt idx="3" formatCode="0.00%">
                  <c:v>0.16700000000000001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034112"/>
        <c:axId val="180642944"/>
      </c:barChart>
      <c:catAx>
        <c:axId val="153034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s-AR"/>
          </a:p>
        </c:txPr>
        <c:crossAx val="180642944"/>
        <c:crosses val="autoZero"/>
        <c:auto val="1"/>
        <c:lblAlgn val="ctr"/>
        <c:lblOffset val="100"/>
        <c:noMultiLvlLbl val="0"/>
      </c:catAx>
      <c:valAx>
        <c:axId val="1806429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s-AR"/>
          </a:p>
        </c:txPr>
        <c:crossAx val="153034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43599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10543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2169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5162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77598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02482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341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75778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26826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7418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479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2E29B-56D6-4A23-89EA-81DE66B941FF}" type="datetimeFigureOut">
              <a:rPr lang="es-AR" smtClean="0"/>
              <a:t>19/8/2019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5159B-9927-41EA-B2BB-6DC0896B9E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42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188640"/>
            <a:ext cx="9108504" cy="6641976"/>
          </a:xfrm>
          <a:prstGeom prst="rect">
            <a:avLst/>
          </a:prstGeom>
          <a:ln w="3810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2276871"/>
            <a:ext cx="6400800" cy="2004183"/>
          </a:xfrm>
        </p:spPr>
        <p:txBody>
          <a:bodyPr>
            <a:normAutofit lnSpcReduction="10000"/>
          </a:bodyPr>
          <a:lstStyle/>
          <a:p>
            <a:pPr fontAlgn="ctr"/>
            <a:r>
              <a:rPr lang="es-AR" b="1" u="sng" cap="sm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TESIS DE </a:t>
            </a:r>
            <a:r>
              <a:rPr lang="es-AR" b="1" u="sng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GRADO</a:t>
            </a:r>
            <a:endParaRPr lang="es-AR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s-A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A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Estudio </a:t>
            </a:r>
            <a:r>
              <a:rPr lang="es-A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exploratorio sobre mujeres que denuncian violencia de género en el Partido de Tres </a:t>
            </a:r>
            <a:r>
              <a:rPr lang="es-A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Arroyos</a:t>
            </a:r>
            <a:endParaRPr lang="es-A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AR" dirty="0"/>
          </a:p>
        </p:txBody>
      </p:sp>
      <p:pic>
        <p:nvPicPr>
          <p:cNvPr id="4" name="Imagem 7" descr="D:\Mis documentos\MARGARITA\imagenes\LOGOS FACU UNMDP\logos_uni_ps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720" y="764704"/>
            <a:ext cx="5298186" cy="84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251520" y="4553249"/>
            <a:ext cx="8640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pc="300" dirty="0" smtClean="0"/>
              <a:t>DI NOYO, IVANA</a:t>
            </a:r>
          </a:p>
          <a:p>
            <a:endParaRPr lang="es-AR" sz="1600" spc="300" dirty="0"/>
          </a:p>
          <a:p>
            <a:r>
              <a:rPr lang="es-AR" sz="1600" spc="300" dirty="0" smtClean="0"/>
              <a:t>                                          </a:t>
            </a:r>
            <a:r>
              <a:rPr lang="es-AR" u="sng" spc="300" dirty="0" smtClean="0"/>
              <a:t>SUPERVISORA</a:t>
            </a:r>
            <a:r>
              <a:rPr lang="es-AR" spc="300" dirty="0" smtClean="0"/>
              <a:t>: LLARULL, GRACIELA</a:t>
            </a:r>
          </a:p>
          <a:p>
            <a:r>
              <a:rPr lang="es-AR" spc="300" dirty="0" smtClean="0"/>
              <a:t>                                       </a:t>
            </a:r>
            <a:r>
              <a:rPr lang="es-AR" u="sng" spc="300" dirty="0" smtClean="0"/>
              <a:t>CO-SUPERVISORA</a:t>
            </a:r>
            <a:r>
              <a:rPr lang="es-AR" spc="300" dirty="0"/>
              <a:t>: BARRIO, PAMELA N.</a:t>
            </a:r>
            <a:endParaRPr lang="es-AR" spc="300" dirty="0" smtClean="0"/>
          </a:p>
          <a:p>
            <a:endParaRPr lang="es-AR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25144"/>
            <a:ext cx="1624668" cy="135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ANÁLISIS DE LA INFORMACIÓN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2878675639"/>
              </p:ext>
            </p:extLst>
          </p:nvPr>
        </p:nvGraphicFramePr>
        <p:xfrm>
          <a:off x="251520" y="1340768"/>
          <a:ext cx="511256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2197281998"/>
              </p:ext>
            </p:extLst>
          </p:nvPr>
        </p:nvGraphicFramePr>
        <p:xfrm>
          <a:off x="4932040" y="1484784"/>
          <a:ext cx="43924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7 Gráfico"/>
          <p:cNvGraphicFramePr/>
          <p:nvPr>
            <p:extLst>
              <p:ext uri="{D42A27DB-BD31-4B8C-83A1-F6EECF244321}">
                <p14:modId xmlns:p14="http://schemas.microsoft.com/office/powerpoint/2010/main" val="3428121433"/>
              </p:ext>
            </p:extLst>
          </p:nvPr>
        </p:nvGraphicFramePr>
        <p:xfrm>
          <a:off x="2699792" y="3933056"/>
          <a:ext cx="4536504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4776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ANÁLISIS DE LA INFORMACIÓN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780422303"/>
              </p:ext>
            </p:extLst>
          </p:nvPr>
        </p:nvGraphicFramePr>
        <p:xfrm>
          <a:off x="251520" y="1268760"/>
          <a:ext cx="3888432" cy="319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443000089"/>
              </p:ext>
            </p:extLst>
          </p:nvPr>
        </p:nvGraphicFramePr>
        <p:xfrm>
          <a:off x="4139952" y="3212976"/>
          <a:ext cx="4824536" cy="33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749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3144" y="1340768"/>
            <a:ext cx="7925504" cy="3579849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66.7 %                  Tenía denuncias previas al mismo agresor</a:t>
            </a:r>
          </a:p>
          <a:p>
            <a:pPr algn="just">
              <a:buFont typeface="Arial" pitchFamily="34" charset="0"/>
              <a:buChar char="•"/>
            </a:pP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50 %                      Refirió violencia en su familia de origen</a:t>
            </a:r>
          </a:p>
          <a:p>
            <a:pPr algn="just">
              <a:buFont typeface="Arial" pitchFamily="34" charset="0"/>
              <a:buChar char="•"/>
            </a:pP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41,7 %                   Refirió violencia con parejas anteriores</a:t>
            </a:r>
          </a:p>
          <a:p>
            <a:pPr algn="just">
              <a:buFont typeface="Arial" pitchFamily="34" charset="0"/>
              <a:buChar char="•"/>
            </a:pP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58,3 %                   Red social/familiar escasa </a:t>
            </a:r>
            <a:r>
              <a:rPr lang="es-AR" sz="240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o </a:t>
            </a: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reducida</a:t>
            </a:r>
          </a:p>
          <a:p>
            <a:pPr algn="just">
              <a:buFont typeface="Arial" pitchFamily="34" charset="0"/>
              <a:buChar char="•"/>
            </a:pP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16,7 %                   Requirieron alojamiento en la institución</a:t>
            </a:r>
          </a:p>
          <a:p>
            <a:pPr algn="just">
              <a:buFont typeface="Arial" pitchFamily="34" charset="0"/>
              <a:buChar char="•"/>
            </a:pP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75 %                Refirió </a:t>
            </a:r>
            <a:r>
              <a:rPr lang="es-AR" sz="240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haber recibido o </a:t>
            </a: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recibe </a:t>
            </a:r>
            <a:r>
              <a:rPr lang="es-AR" sz="240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asistencia </a:t>
            </a: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psicológica/social/legal</a:t>
            </a:r>
            <a:r>
              <a:rPr lang="es-AR" sz="240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(la mayoría </a:t>
            </a:r>
            <a:r>
              <a:rPr lang="es-AR" sz="240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 partir de instituciones públicas o recursos locales </a:t>
            </a:r>
            <a:r>
              <a:rPr lang="es-AR" sz="240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gratuitos)</a:t>
            </a:r>
          </a:p>
          <a:p>
            <a:pPr>
              <a:buFont typeface="Arial" pitchFamily="34" charset="0"/>
              <a:buChar char="•"/>
            </a:pPr>
            <a:endParaRPr lang="es-AR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Análisis de la información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2301803" y="1631148"/>
            <a:ext cx="7694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2252412" y="2060848"/>
            <a:ext cx="8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2277107" y="2492896"/>
            <a:ext cx="8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2277107" y="2996952"/>
            <a:ext cx="8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2301803" y="3429000"/>
            <a:ext cx="8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2277107" y="3870532"/>
            <a:ext cx="8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95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Análisis de la información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85505" y="1556792"/>
            <a:ext cx="8363630" cy="3456384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8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Autopercepción de los sentimientos ante la </a:t>
            </a:r>
            <a:r>
              <a:rPr lang="es-AR" sz="2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violencia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28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Angustia y miedo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28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Miedo a nuevas relaciones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28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Sentimiento </a:t>
            </a:r>
            <a:r>
              <a:rPr lang="es-AR" sz="28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de culpa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28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Sensación de pérdida </a:t>
            </a:r>
            <a:r>
              <a:rPr lang="es-AR" sz="28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de libertad/incapacidad para </a:t>
            </a:r>
            <a:r>
              <a:rPr lang="es-AR" sz="28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decidir por sí misma</a:t>
            </a: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s-AR" sz="3200" b="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5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Análisis de la información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85505" y="1556792"/>
            <a:ext cx="8406976" cy="4392488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0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Estrategias de afrontamiento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30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Naturalización y justificación de los malos tratos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30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Idealización de la vida </a:t>
            </a:r>
            <a:r>
              <a:rPr lang="es-AR" sz="30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familiar o en pareja</a:t>
            </a:r>
            <a:endParaRPr lang="es-AR" sz="3000" b="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r>
              <a:rPr lang="es-AR" sz="30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Ceder a las peticiones del </a:t>
            </a:r>
            <a:r>
              <a:rPr lang="es-AR" sz="30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agresor/ </a:t>
            </a:r>
            <a:r>
              <a:rPr lang="es-AR" sz="30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evitar </a:t>
            </a:r>
            <a:r>
              <a:rPr lang="es-AR" sz="30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ser agredidas 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30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Aislamiento del medio familiar y </a:t>
            </a:r>
            <a:r>
              <a:rPr lang="es-AR" sz="30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social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30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Autoinculpación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30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Separación / Búsqueda de apoyo </a:t>
            </a:r>
            <a:r>
              <a:rPr lang="es-AR" sz="30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social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30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Sintomatología clínica</a:t>
            </a:r>
            <a:endParaRPr lang="es-AR" sz="3000" b="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s-AR" sz="3200" b="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52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Análisis de la información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85505" y="1556792"/>
            <a:ext cx="8363630" cy="3600400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Información sobre la problemática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28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Reconocimiento de la violencia psicológica como un tipo de violencia de género</a:t>
            </a:r>
            <a:endParaRPr lang="es-AR" sz="2800" b="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r>
              <a:rPr lang="es-AR" sz="28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Conocimiento del circuito de la denuncia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es-AR" sz="28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Reconocimiento de la repetición de modos vinculares basados en la violencia </a:t>
            </a:r>
            <a:endParaRPr lang="es-AR" sz="2800" b="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Courier New" pitchFamily="49" charset="0"/>
              <a:buChar char="o"/>
            </a:pPr>
            <a:endParaRPr lang="es-AR" sz="28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s-AR" sz="3200" b="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6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Conclusiones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81085" y="1292744"/>
            <a:ext cx="81811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ourier New" pitchFamily="49" charset="0"/>
              <a:buChar char="o"/>
            </a:pP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Las 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atribuciones </a:t>
            </a: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que las participantes de este estudio desarrollaron en relación a 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violencia contribuyen, en su mayoría, a 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su normalización, naturalización y justificación, siendo éstas la base del andamiaje que la perpetúa y la reproduce. </a:t>
            </a: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Sin embargo, 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pese a ello, </a:t>
            </a: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han 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podido visibilizar y </a:t>
            </a: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hacer 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consciente </a:t>
            </a: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el maltrato en el que se basaba este vínculo 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y, en algunos casos, poder cuestionarse algo de todo esto</a:t>
            </a:r>
            <a:r>
              <a:rPr lang="es-AR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5750" indent="-285750" algn="just">
              <a:buFont typeface="Courier New" pitchFamily="49" charset="0"/>
              <a:buChar char="o"/>
            </a:pPr>
            <a:endParaRPr lang="es-AR" sz="24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buFont typeface="Courier New" pitchFamily="49" charset="0"/>
              <a:buChar char="o"/>
            </a:pP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Los movimientos feministas, las campañas de prevención y las políticas públicas respecto al abordaje de esta problemática </a:t>
            </a:r>
            <a:r>
              <a:rPr lang="es-AR" sz="24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en los últimos años, han contribuido a que estas mujeres puedan visibilizar hoy la situación en la que se encuentran o han estado por años, mediante la denuncia.</a:t>
            </a:r>
          </a:p>
          <a:p>
            <a:pPr marL="285750" indent="-285750" algn="just">
              <a:buFont typeface="Courier New" pitchFamily="49" charset="0"/>
              <a:buChar char="o"/>
            </a:pPr>
            <a:endParaRPr lang="es-AR" sz="2400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just">
              <a:buFont typeface="Courier New" pitchFamily="49" charset="0"/>
              <a:buChar char="o"/>
            </a:pPr>
            <a:endParaRPr lang="es-AR" sz="2400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1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1182" y="1412776"/>
            <a:ext cx="8280920" cy="4968552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Asimismo se entiende que poseer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información sobre la problemática no implica necesariamente poder 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poner un límite o corte a este modo de vínculo basado en la violencia, develándose, de cierto modo, la existencia de entramados inconscientes.</a:t>
            </a:r>
          </a:p>
          <a:p>
            <a:pPr algn="just">
              <a:buFont typeface="Courier New" pitchFamily="49" charset="0"/>
              <a:buChar char="o"/>
            </a:pPr>
            <a:endParaRPr lang="es-AR" sz="2400" b="0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Teniendo en cuenta lo anterior, 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se 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considera que el psicoanálisis puede hacer importantes aportes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los equipos interdisciplinarios que abordan la problemática, apuntando a </a:t>
            </a:r>
            <a:r>
              <a:rPr lang="es-AR" sz="2400" b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lo singular  de cada sujeto.</a:t>
            </a:r>
          </a:p>
          <a:p>
            <a:pPr algn="just">
              <a:buFont typeface="Courier New" pitchFamily="49" charset="0"/>
              <a:buChar char="o"/>
            </a:pPr>
            <a:endParaRPr lang="es-AR" sz="2400" b="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811172" y="476748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Conclusiones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01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>
            <a:off x="4509890" y="1153228"/>
            <a:ext cx="4640890" cy="488230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>
                <a:latin typeface="Calibri" pitchFamily="34" charset="0"/>
                <a:cs typeface="Calibri" pitchFamily="34" charset="0"/>
              </a:rPr>
              <a:t>I</a:t>
            </a:r>
            <a:r>
              <a:rPr lang="es-AR" sz="2400" dirty="0" smtClean="0">
                <a:latin typeface="Calibri" pitchFamily="34" charset="0"/>
                <a:cs typeface="Calibri" pitchFamily="34" charset="0"/>
              </a:rPr>
              <a:t>ndagar </a:t>
            </a:r>
            <a:r>
              <a:rPr lang="es-AR" sz="2400" dirty="0">
                <a:latin typeface="Calibri" pitchFamily="34" charset="0"/>
                <a:cs typeface="Calibri" pitchFamily="34" charset="0"/>
              </a:rPr>
              <a:t>acerca de los abordajes de los distintos organismos públicos de la ciudad, a fin de considerar si existe una </a:t>
            </a:r>
            <a:r>
              <a:rPr lang="es-AR" sz="2400" dirty="0" err="1">
                <a:latin typeface="Calibri" pitchFamily="34" charset="0"/>
                <a:cs typeface="Calibri" pitchFamily="34" charset="0"/>
              </a:rPr>
              <a:t>revictimización</a:t>
            </a:r>
            <a:r>
              <a:rPr lang="es-AR" sz="2400" dirty="0">
                <a:latin typeface="Calibri" pitchFamily="34" charset="0"/>
                <a:cs typeface="Calibri" pitchFamily="34" charset="0"/>
              </a:rPr>
              <a:t> sobre la mujer.</a:t>
            </a:r>
          </a:p>
          <a:p>
            <a:pPr algn="ctr"/>
            <a:endParaRPr lang="es-AR" dirty="0"/>
          </a:p>
        </p:txBody>
      </p:sp>
      <p:sp>
        <p:nvSpPr>
          <p:cNvPr id="6" name="5 Elipse"/>
          <p:cNvSpPr/>
          <p:nvPr/>
        </p:nvSpPr>
        <p:spPr>
          <a:xfrm>
            <a:off x="423725" y="1139761"/>
            <a:ext cx="4792533" cy="488230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623748" y="1916832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Conocer </a:t>
            </a:r>
            <a:r>
              <a:rPr lang="es-AR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relación entre la sintomatología clínica en mujeres víctimas de violencia de género y el maltrato sufrido, </a:t>
            </a:r>
            <a:r>
              <a:rPr lang="es-A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analizando </a:t>
            </a:r>
            <a:r>
              <a:rPr lang="es-AR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papel de los propios recursos internos y de otras variables externas como el apoyo </a:t>
            </a:r>
            <a:r>
              <a:rPr lang="es-AR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social/emocional.</a:t>
            </a:r>
            <a:endParaRPr lang="es-AR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27584" y="332656"/>
            <a:ext cx="752094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Nuevas líneas de investigación 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9140000">
            <a:off x="2142144" y="2801283"/>
            <a:ext cx="5648623" cy="850978"/>
          </a:xfrm>
        </p:spPr>
        <p:txBody>
          <a:bodyPr/>
          <a:lstStyle/>
          <a:p>
            <a:r>
              <a:rPr lang="es-AR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MUCHAS GRACIAS!!!</a:t>
            </a:r>
            <a:endParaRPr lang="es-AR" sz="4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 rot="19153283">
            <a:off x="4455050" y="3734151"/>
            <a:ext cx="221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Ivana di </a:t>
            </a:r>
            <a:r>
              <a:rPr lang="es-AR" sz="2400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Noyo</a:t>
            </a:r>
            <a:endParaRPr lang="es-AR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3240360" cy="27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6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499592" y="836712"/>
            <a:ext cx="8392888" cy="51125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</a:pP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El fenómeno de la violencia de género no es una cuestión nueva en términos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históricos; es debido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 la creciente influencia del movimiento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feminista que la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violencia contra las mujeres dejó de ser un hecho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oculto para convertirse en una problemática que exige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tratamiento desde el ámbito público. </a:t>
            </a:r>
            <a:endParaRPr lang="es-AR" sz="2500" b="0" dirty="0" smtClean="0">
              <a:solidFill>
                <a:srgbClr val="F0720A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lnSpc>
                <a:spcPct val="120000"/>
              </a:lnSpc>
            </a:pP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En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busca de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igualdad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oportunidades y derechos, las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mujeres han reclamado su lugar,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visibilizando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su desigual condición frente a la del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hombre e identificando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aquellos elementos que </a:t>
            </a:r>
            <a:r>
              <a:rPr lang="es-AR" sz="2500" b="0" dirty="0" smtClean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imposibilitan </a:t>
            </a:r>
            <a:r>
              <a:rPr lang="es-AR" sz="2500" b="0" dirty="0">
                <a:solidFill>
                  <a:srgbClr val="F0720A"/>
                </a:solidFill>
                <a:latin typeface="Calibri" pitchFamily="34" charset="0"/>
                <a:cs typeface="Calibri" pitchFamily="34" charset="0"/>
              </a:rPr>
              <a:t>el libre desarrollo de sus potencialidades y valores dentro de la sociedad.</a:t>
            </a:r>
          </a:p>
        </p:txBody>
      </p:sp>
    </p:spTree>
    <p:extLst>
      <p:ext uri="{BB962C8B-B14F-4D97-AF65-F5344CB8AC3E}">
        <p14:creationId xmlns:p14="http://schemas.microsoft.com/office/powerpoint/2010/main" val="204862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4" name="3 Grupo"/>
          <p:cNvGrpSpPr/>
          <p:nvPr/>
        </p:nvGrpSpPr>
        <p:grpSpPr>
          <a:xfrm>
            <a:off x="993281" y="692696"/>
            <a:ext cx="3731947" cy="932986"/>
            <a:chOff x="-191083" y="239318"/>
            <a:chExt cx="3731947" cy="932986"/>
          </a:xfrm>
        </p:grpSpPr>
        <p:sp>
          <p:nvSpPr>
            <p:cNvPr id="5" name="4 Rectángulo redondeado"/>
            <p:cNvSpPr/>
            <p:nvPr/>
          </p:nvSpPr>
          <p:spPr>
            <a:xfrm>
              <a:off x="-191083" y="239318"/>
              <a:ext cx="3731947" cy="932986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-136431" y="293970"/>
              <a:ext cx="3677295" cy="878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400" b="1" kern="1200" dirty="0" smtClean="0"/>
                <a:t>Intereses que motivaron esta investigación</a:t>
              </a:r>
              <a:endParaRPr lang="es-AR" sz="2400" b="1" kern="1200" dirty="0"/>
            </a:p>
          </p:txBody>
        </p:sp>
      </p:grpSp>
      <p:sp>
        <p:nvSpPr>
          <p:cNvPr id="8" name="7 Flecha derecha"/>
          <p:cNvSpPr/>
          <p:nvPr/>
        </p:nvSpPr>
        <p:spPr>
          <a:xfrm rot="5400000">
            <a:off x="2522337" y="1885292"/>
            <a:ext cx="673833" cy="582013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grpSp>
        <p:nvGrpSpPr>
          <p:cNvPr id="9" name="8 Grupo"/>
          <p:cNvGrpSpPr/>
          <p:nvPr/>
        </p:nvGrpSpPr>
        <p:grpSpPr>
          <a:xfrm>
            <a:off x="5678758" y="2953761"/>
            <a:ext cx="2448271" cy="1112343"/>
            <a:chOff x="426089" y="1976469"/>
            <a:chExt cx="2886288" cy="1038936"/>
          </a:xfrm>
          <a:noFill/>
        </p:grpSpPr>
        <p:sp>
          <p:nvSpPr>
            <p:cNvPr id="10" name="9 Rectángulo redondeado"/>
            <p:cNvSpPr/>
            <p:nvPr/>
          </p:nvSpPr>
          <p:spPr>
            <a:xfrm>
              <a:off x="426089" y="1976469"/>
              <a:ext cx="2886288" cy="1038936"/>
            </a:xfrm>
            <a:prstGeom prst="roundRect">
              <a:avLst>
                <a:gd name="adj" fmla="val 10000"/>
              </a:avLst>
            </a:prstGeom>
            <a:grpFill/>
            <a:ln w="57150">
              <a:solidFill>
                <a:srgbClr val="7030A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456518" y="2006898"/>
              <a:ext cx="2825430" cy="978078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/>
              <a:r>
                <a:rPr lang="es-AR" sz="2400" b="1" dirty="0" err="1" smtClean="0">
                  <a:solidFill>
                    <a:srgbClr val="7030A0"/>
                  </a:solidFill>
                </a:rPr>
                <a:t>Cuanti</a:t>
              </a:r>
              <a:r>
                <a:rPr lang="es-AR" sz="2400" b="1" dirty="0" smtClean="0">
                  <a:solidFill>
                    <a:srgbClr val="7030A0"/>
                  </a:solidFill>
                </a:rPr>
                <a:t>-cualitativa</a:t>
              </a:r>
              <a:endParaRPr lang="es-AR" sz="24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013444" y="4519770"/>
            <a:ext cx="3881727" cy="1987951"/>
            <a:chOff x="426089" y="1976469"/>
            <a:chExt cx="2886288" cy="1038936"/>
          </a:xfrm>
        </p:grpSpPr>
        <p:sp>
          <p:nvSpPr>
            <p:cNvPr id="13" name="12 Rectángulo redondeado"/>
            <p:cNvSpPr/>
            <p:nvPr/>
          </p:nvSpPr>
          <p:spPr>
            <a:xfrm>
              <a:off x="426089" y="1976469"/>
              <a:ext cx="2886288" cy="1038936"/>
            </a:xfrm>
            <a:prstGeom prst="roundRect">
              <a:avLst>
                <a:gd name="adj" fmla="val 10000"/>
              </a:avLst>
            </a:prstGeom>
            <a:noFill/>
            <a:ln w="57150">
              <a:solidFill>
                <a:schemeClr val="accent6">
                  <a:lumMod val="75000"/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456518" y="2006898"/>
              <a:ext cx="2825430" cy="9780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/>
              <a:endParaRPr lang="es-AR" sz="3300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3" name="2 Rectángulo"/>
          <p:cNvSpPr/>
          <p:nvPr/>
        </p:nvSpPr>
        <p:spPr>
          <a:xfrm>
            <a:off x="1062857" y="4544249"/>
            <a:ext cx="3881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b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s-AR" sz="2400" b="1" dirty="0" smtClean="0">
                <a:solidFill>
                  <a:schemeClr val="accent6">
                    <a:lumMod val="75000"/>
                  </a:schemeClr>
                </a:solidFill>
              </a:rPr>
              <a:t>omar </a:t>
            </a:r>
            <a:r>
              <a:rPr lang="es-AR" sz="2400" b="1" dirty="0">
                <a:solidFill>
                  <a:schemeClr val="accent6">
                    <a:lumMod val="75000"/>
                  </a:schemeClr>
                </a:solidFill>
              </a:rPr>
              <a:t>conocimiento de las características de </a:t>
            </a:r>
            <a:r>
              <a:rPr lang="es-AR" sz="2400" b="1" dirty="0" smtClean="0">
                <a:solidFill>
                  <a:schemeClr val="accent6">
                    <a:lumMod val="75000"/>
                  </a:schemeClr>
                </a:solidFill>
              </a:rPr>
              <a:t>una </a:t>
            </a:r>
            <a:r>
              <a:rPr lang="es-AR" sz="2400" b="1" dirty="0">
                <a:solidFill>
                  <a:schemeClr val="accent6">
                    <a:lumMod val="75000"/>
                  </a:schemeClr>
                </a:solidFill>
              </a:rPr>
              <a:t>población </a:t>
            </a:r>
            <a:r>
              <a:rPr lang="es-AR" sz="2400" b="1" dirty="0" smtClean="0">
                <a:solidFill>
                  <a:schemeClr val="accent6">
                    <a:lumMod val="75000"/>
                  </a:schemeClr>
                </a:solidFill>
              </a:rPr>
              <a:t>específica, </a:t>
            </a:r>
            <a:r>
              <a:rPr lang="es-AR" sz="2400" b="1" dirty="0">
                <a:solidFill>
                  <a:schemeClr val="accent6">
                    <a:lumMod val="75000"/>
                  </a:schemeClr>
                </a:solidFill>
              </a:rPr>
              <a:t>en un contexto socio-histórico determinado</a:t>
            </a:r>
          </a:p>
        </p:txBody>
      </p:sp>
      <p:grpSp>
        <p:nvGrpSpPr>
          <p:cNvPr id="18" name="17 Grupo"/>
          <p:cNvGrpSpPr/>
          <p:nvPr/>
        </p:nvGrpSpPr>
        <p:grpSpPr>
          <a:xfrm>
            <a:off x="4932040" y="720022"/>
            <a:ext cx="3704621" cy="932986"/>
            <a:chOff x="4257680" y="266644"/>
            <a:chExt cx="3731947" cy="932986"/>
          </a:xfrm>
        </p:grpSpPr>
        <p:sp>
          <p:nvSpPr>
            <p:cNvPr id="19" name="18 Rectángulo redondeado"/>
            <p:cNvSpPr/>
            <p:nvPr/>
          </p:nvSpPr>
          <p:spPr>
            <a:xfrm>
              <a:off x="4257680" y="266644"/>
              <a:ext cx="3731947" cy="932986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4285006" y="293970"/>
              <a:ext cx="3677295" cy="878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400" b="1" kern="1200" dirty="0" smtClean="0">
                  <a:solidFill>
                    <a:schemeClr val="bg1"/>
                  </a:solidFill>
                </a:rPr>
                <a:t>Tipo de investigación</a:t>
              </a:r>
              <a:endParaRPr lang="es-AR" sz="2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20 Flecha derecha"/>
          <p:cNvSpPr/>
          <p:nvPr/>
        </p:nvSpPr>
        <p:spPr>
          <a:xfrm rot="5400000">
            <a:off x="6495942" y="1897339"/>
            <a:ext cx="673833" cy="582013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grpSp>
        <p:nvGrpSpPr>
          <p:cNvPr id="22" name="21 Grupo"/>
          <p:cNvGrpSpPr/>
          <p:nvPr/>
        </p:nvGrpSpPr>
        <p:grpSpPr>
          <a:xfrm>
            <a:off x="1443436" y="2674135"/>
            <a:ext cx="2886288" cy="1671596"/>
            <a:chOff x="426089" y="1976469"/>
            <a:chExt cx="2886288" cy="1038936"/>
          </a:xfrm>
        </p:grpSpPr>
        <p:sp>
          <p:nvSpPr>
            <p:cNvPr id="23" name="22 Rectángulo redondeado"/>
            <p:cNvSpPr/>
            <p:nvPr/>
          </p:nvSpPr>
          <p:spPr>
            <a:xfrm>
              <a:off x="426089" y="1976469"/>
              <a:ext cx="2886288" cy="1038936"/>
            </a:xfrm>
            <a:prstGeom prst="roundRect">
              <a:avLst>
                <a:gd name="adj" fmla="val 10000"/>
              </a:avLst>
            </a:prstGeom>
            <a:noFill/>
            <a:ln w="57150">
              <a:solidFill>
                <a:schemeClr val="accent6">
                  <a:lumMod val="75000"/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23 Rectángulo"/>
            <p:cNvSpPr/>
            <p:nvPr/>
          </p:nvSpPr>
          <p:spPr>
            <a:xfrm>
              <a:off x="456518" y="2006898"/>
              <a:ext cx="2825430" cy="9780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/>
              <a:r>
                <a:rPr lang="es-AR" sz="2400" b="1" dirty="0" smtClean="0">
                  <a:solidFill>
                    <a:schemeClr val="accent6">
                      <a:lumMod val="75000"/>
                    </a:schemeClr>
                  </a:solidFill>
                </a:rPr>
                <a:t>Compromiso profesional con las problemáticas de la época</a:t>
              </a:r>
              <a:endParaRPr lang="es-AR" sz="33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5736021" y="4827115"/>
            <a:ext cx="2422460" cy="1373259"/>
            <a:chOff x="426089" y="1976469"/>
            <a:chExt cx="2886288" cy="1038936"/>
          </a:xfrm>
          <a:noFill/>
        </p:grpSpPr>
        <p:sp>
          <p:nvSpPr>
            <p:cNvPr id="26" name="25 Rectángulo redondeado"/>
            <p:cNvSpPr/>
            <p:nvPr/>
          </p:nvSpPr>
          <p:spPr>
            <a:xfrm>
              <a:off x="426089" y="1976469"/>
              <a:ext cx="2886288" cy="1038936"/>
            </a:xfrm>
            <a:prstGeom prst="roundRect">
              <a:avLst>
                <a:gd name="adj" fmla="val 10000"/>
              </a:avLst>
            </a:prstGeom>
            <a:grpFill/>
            <a:ln w="57150">
              <a:solidFill>
                <a:srgbClr val="7030A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26 Rectángulo"/>
            <p:cNvSpPr/>
            <p:nvPr/>
          </p:nvSpPr>
          <p:spPr>
            <a:xfrm>
              <a:off x="456518" y="2006898"/>
              <a:ext cx="2825430" cy="978078"/>
            </a:xfrm>
            <a:prstGeom prst="rect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/>
              <a:r>
                <a:rPr lang="es-AR" sz="2400" b="1" dirty="0" smtClean="0">
                  <a:solidFill>
                    <a:srgbClr val="7030A0"/>
                  </a:solidFill>
                </a:rPr>
                <a:t>Exploratoria-descriptiva</a:t>
              </a:r>
              <a:endParaRPr lang="es-AR" sz="2400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159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853922" y="692696"/>
            <a:ext cx="7520940" cy="548640"/>
          </a:xfr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 GENERAL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99592" y="1772816"/>
            <a:ext cx="8229600" cy="3456385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 sz="32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AR" sz="3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Describir </a:t>
            </a:r>
            <a:r>
              <a:rPr lang="es-AR" sz="32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las características de aquellas mujeres que realizan denuncias en la Comisaría de la Mujer y la Familia,  por violencia de género, en el Partido de Tres Arroyos</a:t>
            </a:r>
          </a:p>
        </p:txBody>
      </p:sp>
    </p:spTree>
    <p:extLst>
      <p:ext uri="{BB962C8B-B14F-4D97-AF65-F5344CB8AC3E}">
        <p14:creationId xmlns:p14="http://schemas.microsoft.com/office/powerpoint/2010/main" val="8646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 específicos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2 Marcador de contenido"/>
          <p:cNvSpPr txBox="1">
            <a:spLocks noGrp="1"/>
          </p:cNvSpPr>
          <p:nvPr>
            <p:ph idx="1"/>
          </p:nvPr>
        </p:nvSpPr>
        <p:spPr>
          <a:xfrm>
            <a:off x="323528" y="1100628"/>
            <a:ext cx="8568952" cy="5352708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r>
              <a:rPr lang="es-AR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Identificar datos 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personales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como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: edad, composición familiar,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situación laboral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, historia de vínculos,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etc.</a:t>
            </a:r>
          </a:p>
          <a:p>
            <a:pPr marL="0" indent="0" algn="just"/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Comprobar 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si han existido denuncias anteriores a la puesta en marcha del presente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estudio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0" indent="0" algn="just"/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Indagar el tipo de vínculo de la mujer con la persona agresora. </a:t>
            </a:r>
          </a:p>
          <a:p>
            <a:pPr marL="0" indent="0" algn="just"/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Inquirir si es víctima de su pareja, o es o ha sido de otras personas de su entorno. </a:t>
            </a:r>
          </a:p>
          <a:p>
            <a:pPr marL="0" indent="0" algn="just"/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Identificar si dichas mujeres, cuentan con algún tipo de apoyo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emocional, psicológico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, estructural, etc. </a:t>
            </a:r>
          </a:p>
          <a:p>
            <a:pPr marL="0" indent="0" algn="just"/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Analizar qué tipo de información, sobre la violencia de género, poseen dichas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mujeres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0" indent="0" algn="just"/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Identificar y categorizar el tipo de sentimiento que les genera la situación </a:t>
            </a:r>
            <a:r>
              <a:rPr lang="es-MX" sz="2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 violencia </a:t>
            </a:r>
            <a:r>
              <a:rPr lang="es-MX" sz="2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y el modo de respuesta o defensa que utilizan ante la agresión. </a:t>
            </a:r>
            <a:endParaRPr lang="es-AR" sz="2200" b="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9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548640"/>
          </a:xfr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MARCO TEÓRICO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3456385"/>
          </a:xfr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ctr">
              <a:buFontTx/>
              <a:buChar char="-"/>
            </a:pPr>
            <a:r>
              <a:rPr lang="es-AR" sz="32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ESTUDIOS DE GÉNERO</a:t>
            </a:r>
          </a:p>
          <a:p>
            <a:pPr algn="ctr"/>
            <a:r>
              <a:rPr lang="es-AR" sz="32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PSICOANÁLISIS</a:t>
            </a:r>
          </a:p>
          <a:p>
            <a:pPr algn="ctr"/>
            <a:r>
              <a:rPr lang="es-AR" sz="32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es-AR" sz="32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</a:t>
            </a:r>
            <a:r>
              <a:rPr lang="es-AR" sz="32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EGISLACIONES INTERNACIONALES Y NACIONALES PARA PREVENIR, ERRADICAR Y SANCIONAR LA VIOLENCIA CONTRA LAS MUJERES</a:t>
            </a:r>
            <a:endParaRPr lang="es-AR" sz="32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68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982968" y="420267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Courier New" pitchFamily="49" charset="0"/>
              <a:buChar char="o"/>
            </a:pPr>
            <a:r>
              <a:rPr lang="es-AR" dirty="0" smtClean="0">
                <a:solidFill>
                  <a:schemeClr val="accent2"/>
                </a:solidFill>
              </a:rPr>
              <a:t>VIOLENCIA CONTRA LAS MUJERES</a:t>
            </a:r>
            <a:endParaRPr lang="es-AR" dirty="0">
              <a:solidFill>
                <a:schemeClr val="accent2"/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4917" y="1052736"/>
            <a:ext cx="7858991" cy="2760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sz="2400" b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Toda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conducta, acción u omisión, que de manera directa o indirecta, tanto en el ámbito público como en el privado, basada en una relación desigual de poder, afecte su vida, libertad, dignidad, integridad física, psicológica, sexual, económica o patrimonial, como así también su seguridad 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personal. (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Art. 4º, Ley 26.485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s-AR" sz="2400" b="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s-AR" sz="1100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982968" y="3538836"/>
            <a:ext cx="7520940" cy="548640"/>
          </a:xfrm>
        </p:spPr>
        <p:txBody>
          <a:bodyPr/>
          <a:lstStyle/>
          <a:p>
            <a:pPr marL="457200" indent="-457200">
              <a:buFont typeface="Courier New" pitchFamily="49" charset="0"/>
              <a:buChar char="o"/>
            </a:pPr>
            <a:r>
              <a:rPr lang="es-AR" dirty="0" smtClean="0">
                <a:solidFill>
                  <a:schemeClr val="accent2"/>
                </a:solidFill>
              </a:rPr>
              <a:t>GÉNERO</a:t>
            </a:r>
            <a:endParaRPr lang="es-AR" dirty="0">
              <a:solidFill>
                <a:schemeClr val="accent2"/>
              </a:solidFill>
            </a:endParaRPr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644917" y="4221088"/>
            <a:ext cx="7858991" cy="2760420"/>
          </a:xfrm>
        </p:spPr>
        <p:txBody>
          <a:bodyPr>
            <a:noAutofit/>
          </a:bodyPr>
          <a:lstStyle/>
          <a:p>
            <a:pPr algn="just"/>
            <a:r>
              <a:rPr lang="es-AR" sz="2400" b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Construcción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social y cultural que se organiza a partir de 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la diferencia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sexual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ignificado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que una cultura le otorga </a:t>
            </a:r>
            <a:r>
              <a:rPr lang="es-AR" sz="2400" b="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al cuerpo femenino y </a:t>
            </a:r>
            <a:r>
              <a:rPr lang="es-AR" sz="2400" b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masculino, que </a:t>
            </a:r>
            <a:r>
              <a:rPr lang="es-AR" sz="2400" b="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influye en la división del trabajo, la distribución de los recursos y la definición de jerarquías y relaciones de poder entre hombres y </a:t>
            </a:r>
            <a:r>
              <a:rPr lang="es-AR" sz="2400" b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mujeres. </a:t>
            </a:r>
            <a:r>
              <a:rPr lang="es-AR" sz="2400" b="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s-AR" sz="2400" b="0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Faur</a:t>
            </a:r>
            <a:r>
              <a:rPr lang="es-AR" sz="2400" b="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2007</a:t>
            </a:r>
            <a:r>
              <a:rPr lang="es-AR" sz="2400" b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s-AR" sz="2400" b="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AR" sz="1100" dirty="0"/>
          </a:p>
        </p:txBody>
      </p:sp>
    </p:spTree>
    <p:extLst>
      <p:ext uri="{BB962C8B-B14F-4D97-AF65-F5344CB8AC3E}">
        <p14:creationId xmlns:p14="http://schemas.microsoft.com/office/powerpoint/2010/main" val="414786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MUESTRA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6842" y="1484784"/>
            <a:ext cx="8363630" cy="3888432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r>
              <a:rPr lang="es-AR" sz="3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12 </a:t>
            </a:r>
            <a:r>
              <a:rPr lang="es-AR" sz="3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mujeres de entre 21 </a:t>
            </a:r>
            <a:r>
              <a:rPr lang="es-AR" sz="3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y 41 </a:t>
            </a:r>
            <a:r>
              <a:rPr lang="es-AR" sz="3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años que realizaron denuncias </a:t>
            </a:r>
            <a:r>
              <a:rPr lang="es-AR" sz="3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por violencia de género en la Comisaría de la Mujer y la Familia </a:t>
            </a:r>
            <a:r>
              <a:rPr lang="es-AR" sz="3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 Tres Arroyos durante </a:t>
            </a:r>
            <a:r>
              <a:rPr lang="es-AR" sz="3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los meses de octubre y noviembre de </a:t>
            </a:r>
            <a:r>
              <a:rPr lang="es-AR" sz="3200" b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2018, y que fueron entrevistadas en el marco del abordaje del </a:t>
            </a:r>
            <a:r>
              <a:rPr lang="es-AR" sz="3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equipo interdisciplinario de la Casa de la Mujer “Guillermina </a:t>
            </a:r>
            <a:r>
              <a:rPr lang="es-AR" sz="3200" b="0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Cirone</a:t>
            </a:r>
            <a:r>
              <a:rPr lang="es-AR" sz="3200" b="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613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11172" y="476672"/>
            <a:ext cx="7520940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INSTRUMENTO </a:t>
            </a:r>
            <a:endParaRPr lang="es-AR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6842" y="1340768"/>
            <a:ext cx="8363630" cy="4968552"/>
          </a:xfrm>
          <a:prstGeom prst="rect">
            <a:avLst/>
          </a:prstGeom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Entrevista </a:t>
            </a:r>
            <a:r>
              <a:rPr lang="es-AR" sz="2400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semi</a:t>
            </a:r>
            <a:r>
              <a:rPr lang="es-A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-estructurada que indagó:</a:t>
            </a:r>
          </a:p>
          <a:p>
            <a:pPr lvl="0">
              <a:buFont typeface="Arial" pitchFamily="34" charset="0"/>
              <a:buChar char="•"/>
            </a:pP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Datos personales: edad, barrio, ocupación, nivel educativo, estado civil, grupo familiar. </a:t>
            </a:r>
          </a:p>
          <a:p>
            <a:pPr lvl="0">
              <a:buFont typeface="Arial" pitchFamily="34" charset="0"/>
              <a:buChar char="•"/>
            </a:pP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Denuncias: previas; consecuencias de la agresión; uno o diferentes agresores. </a:t>
            </a:r>
          </a:p>
          <a:p>
            <a:pPr lvl="0">
              <a:buFont typeface="Arial" pitchFamily="34" charset="0"/>
              <a:buChar char="•"/>
            </a:pP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Asistencia psicológica/legal/social</a:t>
            </a:r>
          </a:p>
          <a:p>
            <a:pPr lvl="0">
              <a:buFont typeface="Arial" pitchFamily="34" charset="0"/>
              <a:buChar char="•"/>
            </a:pP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Historicidad de las situaciones violentas</a:t>
            </a:r>
          </a:p>
          <a:p>
            <a:pPr lvl="0">
              <a:buFont typeface="Arial" pitchFamily="34" charset="0"/>
              <a:buChar char="•"/>
            </a:pP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Vínculo con el/los agresor/es</a:t>
            </a:r>
          </a:p>
          <a:p>
            <a:pPr lvl="0">
              <a:buFont typeface="Arial" pitchFamily="34" charset="0"/>
              <a:buChar char="•"/>
            </a:pP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Autopercepción </a:t>
            </a: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de los sentimientos ante la violencia</a:t>
            </a:r>
          </a:p>
          <a:p>
            <a:pPr lvl="0">
              <a:buFont typeface="Arial" pitchFamily="34" charset="0"/>
              <a:buChar char="•"/>
            </a:pP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Estrategias de afrontamiento (respuestas</a:t>
            </a:r>
            <a:r>
              <a:rPr lang="es-AR" sz="2400" b="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s-AR" sz="2400" b="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Información sobre la problemática</a:t>
            </a:r>
          </a:p>
          <a:p>
            <a:pPr marL="0" lvl="0" indent="0"/>
            <a:endParaRPr lang="es-AR" sz="2400" b="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4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749</TotalTime>
  <Words>1084</Words>
  <Application>Microsoft Office PowerPoint</Application>
  <PresentationFormat>Presentación en pantalla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Ángulos</vt:lpstr>
      <vt:lpstr>1_Ángulos</vt:lpstr>
      <vt:lpstr>Tema de Office</vt:lpstr>
      <vt:lpstr>Presentación de PowerPoint</vt:lpstr>
      <vt:lpstr>Presentación de PowerPoint</vt:lpstr>
      <vt:lpstr>Presentación de PowerPoint</vt:lpstr>
      <vt:lpstr>Objetivo GENERAL</vt:lpstr>
      <vt:lpstr>Objetivos específicos</vt:lpstr>
      <vt:lpstr>MARCO TEÓRICO</vt:lpstr>
      <vt:lpstr>GÉNERO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MUCHAS GRACIAS!!!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dinoy</dc:creator>
  <cp:lastModifiedBy>dinoy</cp:lastModifiedBy>
  <cp:revision>132</cp:revision>
  <dcterms:created xsi:type="dcterms:W3CDTF">2019-04-12T14:06:12Z</dcterms:created>
  <dcterms:modified xsi:type="dcterms:W3CDTF">2019-08-19T23:26:30Z</dcterms:modified>
</cp:coreProperties>
</file>